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Nunito"/>
      <p:regular r:id="rId61"/>
      <p:bold r:id="rId62"/>
      <p:italic r:id="rId63"/>
      <p:boldItalic r:id="rId64"/>
    </p:embeddedFont>
    <p:embeddedFont>
      <p:font typeface="Maven Pro"/>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A46964-CCC7-4F01-907E-453B2FFEBA17}">
  <a:tblStyle styleId="{D8A46964-CCC7-4F01-907E-453B2FFEBA1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4.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6.xml"/><Relationship Id="rId66" Type="http://schemas.openxmlformats.org/officeDocument/2006/relationships/font" Target="fonts/MavenPro-bold.fntdata"/><Relationship Id="rId21" Type="http://schemas.openxmlformats.org/officeDocument/2006/relationships/slide" Target="slides/slide15.xml"/><Relationship Id="rId65" Type="http://schemas.openxmlformats.org/officeDocument/2006/relationships/font" Target="fonts/MavenPro-regular.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0729534b2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0729534b2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6c82789e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6c82789e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761d6692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761d6692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761d6692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761d6692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761d66927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761d66927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761d12e6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761d12e6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761d6692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761d6692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761d66927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761d66927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0761d6692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0761d6692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761d6692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761d6692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6c82789e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6c82789e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761d12e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761d12e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0761d66927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0761d66927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6c82789e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6c82789e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0729534b2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0729534b2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0729534b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0729534b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729534b2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729534b2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729534b2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729534b2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729534b2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0729534b2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729534b2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729534b2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729534b2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0729534b2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729534b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729534b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Mention our goal was </a:t>
            </a:r>
            <a:r>
              <a:rPr lang="en">
                <a:solidFill>
                  <a:schemeClr val="dk1"/>
                </a:solidFill>
                <a:latin typeface="Nunito"/>
                <a:ea typeface="Nunito"/>
                <a:cs typeface="Nunito"/>
                <a:sym typeface="Nunito"/>
              </a:rPr>
              <a:t>to better understand the connections between food deserts and socioeconomic factors as well as to understand the devastating effects food deserts have on the overall health of the people that live in them. </a:t>
            </a:r>
            <a:endParaRPr sz="1200">
              <a:latin typeface="Nunito"/>
              <a:ea typeface="Nunito"/>
              <a:cs typeface="Nunito"/>
              <a:sym typeface="Nuni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729534b2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729534b2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729534b2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729534b2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74190a87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074190a8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74190a87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074190a87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74190a87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74190a8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074190a87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074190a87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074190a87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074190a87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6c82789e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06c82789e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of models using metrics, feature importance (best features to use within model), cross validation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05a707a2c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05a707a2c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761d6692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761d6692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77f8d2d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77f8d2d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0761d6692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0761d6692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0761d66927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0761d66927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06c82789e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06c82789e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Summarize overall observations…accepted null hypothesis or not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06c82789e1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06c82789e1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07a04c98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07a04c98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07a04c98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07a04c98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074190a8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074190a87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Summarize overall observations…accepted null hypothesis or not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0761d6692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0761d6692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761d66927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761d66927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761d66927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761d66927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729534b2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729534b2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0761d12e6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0761d12e6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761d66927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0761d66927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0781bf6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0781bf6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07f09e938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07f09e93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7f09e9388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07f09e9388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0729534b2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0729534b2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6c82789e1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6c82789e1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729534b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729534b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729534b2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729534b2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20.png"/><Relationship Id="rId8"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 Id="rId4" Type="http://schemas.openxmlformats.org/officeDocument/2006/relationships/image" Target="../media/image47.png"/><Relationship Id="rId5" Type="http://schemas.openxmlformats.org/officeDocument/2006/relationships/image" Target="../media/image27.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58.png"/><Relationship Id="rId8"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72.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62.png"/><Relationship Id="rId4" Type="http://schemas.openxmlformats.org/officeDocument/2006/relationships/image" Target="../media/image74.png"/><Relationship Id="rId11" Type="http://schemas.openxmlformats.org/officeDocument/2006/relationships/image" Target="../media/image67.png"/><Relationship Id="rId10" Type="http://schemas.openxmlformats.org/officeDocument/2006/relationships/image" Target="../media/image79.png"/><Relationship Id="rId12" Type="http://schemas.openxmlformats.org/officeDocument/2006/relationships/image" Target="../media/image73.png"/><Relationship Id="rId9"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60.png"/><Relationship Id="rId7" Type="http://schemas.openxmlformats.org/officeDocument/2006/relationships/image" Target="../media/image64.png"/><Relationship Id="rId8"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69.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71.png"/><Relationship Id="rId4" Type="http://schemas.openxmlformats.org/officeDocument/2006/relationships/image" Target="../media/image78.png"/><Relationship Id="rId5"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8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usda.gov/" TargetMode="External"/><Relationship Id="rId4" Type="http://schemas.openxmlformats.org/officeDocument/2006/relationships/hyperlink" Target="https://www.ers.usda.gov/"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0" y="0"/>
            <a:ext cx="9144000" cy="5143501"/>
          </a:xfrm>
          <a:prstGeom prst="rect">
            <a:avLst/>
          </a:prstGeom>
          <a:noFill/>
          <a:ln>
            <a:noFill/>
          </a:ln>
        </p:spPr>
      </p:pic>
      <p:sp>
        <p:nvSpPr>
          <p:cNvPr id="278" name="Google Shape;278;p13"/>
          <p:cNvSpPr txBox="1"/>
          <p:nvPr>
            <p:ph type="ctrTitle"/>
          </p:nvPr>
        </p:nvSpPr>
        <p:spPr>
          <a:xfrm>
            <a:off x="637150" y="634950"/>
            <a:ext cx="7991100" cy="18729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1200"/>
              </a:spcAft>
              <a:buNone/>
            </a:pPr>
            <a:r>
              <a:rPr lang="en" sz="2400">
                <a:latin typeface="Times New Roman"/>
                <a:ea typeface="Times New Roman"/>
                <a:cs typeface="Times New Roman"/>
                <a:sym typeface="Times New Roman"/>
              </a:rPr>
              <a:t>Food Deserts in US in Association with Socioeconomic Factors and Related Health Conditions</a:t>
            </a:r>
            <a:endParaRPr sz="4600">
              <a:latin typeface="Nunito"/>
              <a:ea typeface="Nunito"/>
              <a:cs typeface="Nunito"/>
              <a:sym typeface="Nunito"/>
            </a:endParaRPr>
          </a:p>
        </p:txBody>
      </p:sp>
      <p:sp>
        <p:nvSpPr>
          <p:cNvPr id="279" name="Google Shape;279;p13"/>
          <p:cNvSpPr txBox="1"/>
          <p:nvPr>
            <p:ph idx="1" type="subTitle"/>
          </p:nvPr>
        </p:nvSpPr>
        <p:spPr>
          <a:xfrm>
            <a:off x="800900" y="35981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FA21-IN-INFO-I501 </a:t>
            </a:r>
            <a:r>
              <a:rPr lang="en"/>
              <a:t>Group 10</a:t>
            </a:r>
            <a:endParaRPr/>
          </a:p>
        </p:txBody>
      </p:sp>
      <p:sp>
        <p:nvSpPr>
          <p:cNvPr id="280" name="Google Shape;280;p13"/>
          <p:cNvSpPr txBox="1"/>
          <p:nvPr/>
        </p:nvSpPr>
        <p:spPr>
          <a:xfrm>
            <a:off x="800900" y="4137950"/>
            <a:ext cx="7991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200">
                <a:solidFill>
                  <a:schemeClr val="lt1"/>
                </a:solidFill>
                <a:latin typeface="Nunito"/>
                <a:ea typeface="Nunito"/>
                <a:cs typeface="Nunito"/>
                <a:sym typeface="Nunito"/>
              </a:rPr>
              <a:t>Team members: - </a:t>
            </a:r>
            <a:r>
              <a:rPr lang="en" sz="1200">
                <a:solidFill>
                  <a:schemeClr val="lt1"/>
                </a:solidFill>
                <a:latin typeface="Nunito"/>
                <a:ea typeface="Nunito"/>
                <a:cs typeface="Nunito"/>
                <a:sym typeface="Nunito"/>
              </a:rPr>
              <a:t>Meghana Bibireddy, Rathnapriya Gopalakrishnan, Sri Rama Teja Makineedi, Patrick Page, Latha Sree Rayala, Sriha Yalamanchi </a:t>
            </a:r>
            <a:endParaRPr sz="12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Importing Food Access Data</a:t>
            </a:r>
            <a:endParaRPr/>
          </a:p>
        </p:txBody>
      </p:sp>
      <p:pic>
        <p:nvPicPr>
          <p:cNvPr id="336" name="Google Shape;336;p22"/>
          <p:cNvPicPr preferRelativeResize="0"/>
          <p:nvPr/>
        </p:nvPicPr>
        <p:blipFill>
          <a:blip r:embed="rId3">
            <a:alphaModFix/>
          </a:blip>
          <a:stretch>
            <a:fillRect/>
          </a:stretch>
        </p:blipFill>
        <p:spPr>
          <a:xfrm>
            <a:off x="667224" y="1750277"/>
            <a:ext cx="5416551" cy="2676525"/>
          </a:xfrm>
          <a:prstGeom prst="rect">
            <a:avLst/>
          </a:prstGeom>
          <a:noFill/>
          <a:ln>
            <a:noFill/>
          </a:ln>
        </p:spPr>
      </p:pic>
      <p:pic>
        <p:nvPicPr>
          <p:cNvPr id="337" name="Google Shape;337;p22"/>
          <p:cNvPicPr preferRelativeResize="0"/>
          <p:nvPr/>
        </p:nvPicPr>
        <p:blipFill>
          <a:blip r:embed="rId4">
            <a:alphaModFix/>
          </a:blip>
          <a:stretch>
            <a:fillRect/>
          </a:stretch>
        </p:blipFill>
        <p:spPr>
          <a:xfrm>
            <a:off x="6249675" y="1750263"/>
            <a:ext cx="2498925" cy="23620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Cleaning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24"/>
          <p:cNvPicPr preferRelativeResize="0"/>
          <p:nvPr/>
        </p:nvPicPr>
        <p:blipFill rotWithShape="1">
          <a:blip r:embed="rId3">
            <a:alphaModFix/>
          </a:blip>
          <a:srcRect b="8271" l="15645" r="24320" t="18003"/>
          <a:stretch/>
        </p:blipFill>
        <p:spPr>
          <a:xfrm>
            <a:off x="364225" y="453050"/>
            <a:ext cx="4512773" cy="3926474"/>
          </a:xfrm>
          <a:prstGeom prst="rect">
            <a:avLst/>
          </a:prstGeom>
          <a:noFill/>
          <a:ln>
            <a:noFill/>
          </a:ln>
        </p:spPr>
      </p:pic>
      <p:sp>
        <p:nvSpPr>
          <p:cNvPr id="348" name="Google Shape;348;p24"/>
          <p:cNvSpPr txBox="1"/>
          <p:nvPr/>
        </p:nvSpPr>
        <p:spPr>
          <a:xfrm>
            <a:off x="5223450" y="692900"/>
            <a:ext cx="36333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Nunito"/>
                <a:ea typeface="Nunito"/>
                <a:cs typeface="Nunito"/>
                <a:sym typeface="Nunito"/>
              </a:rPr>
              <a:t>-The columns with null values are identified</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rPr lang="en" sz="1300">
                <a:latin typeface="Nunito"/>
                <a:ea typeface="Nunito"/>
                <a:cs typeface="Nunito"/>
                <a:sym typeface="Nunito"/>
              </a:rPr>
              <a:t>-Columns that have more than 0.5(50%) of null values are identified</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rPr lang="en" sz="1300">
                <a:latin typeface="Nunito"/>
                <a:ea typeface="Nunito"/>
                <a:cs typeface="Nunito"/>
                <a:sym typeface="Nunito"/>
              </a:rPr>
              <a:t>-Since Lahunv20 column have more than 50 % of null values, it is dropped from </a:t>
            </a:r>
            <a:endParaRPr sz="1300">
              <a:latin typeface="Nunito"/>
              <a:ea typeface="Nunito"/>
              <a:cs typeface="Nunito"/>
              <a:sym typeface="Nunito"/>
            </a:endParaRPr>
          </a:p>
          <a:p>
            <a:pPr indent="0" lvl="0" marL="0" rtl="0" algn="l">
              <a:spcBef>
                <a:spcPts val="0"/>
              </a:spcBef>
              <a:spcAft>
                <a:spcPts val="0"/>
              </a:spcAft>
              <a:buNone/>
            </a:pPr>
            <a:r>
              <a:rPr lang="en" sz="1300">
                <a:latin typeface="Nunito"/>
                <a:ea typeface="Nunito"/>
                <a:cs typeface="Nunito"/>
                <a:sym typeface="Nunito"/>
              </a:rPr>
              <a:t>food_df data frame.</a:t>
            </a:r>
            <a:endParaRPr sz="13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5"/>
          <p:cNvPicPr preferRelativeResize="0"/>
          <p:nvPr/>
        </p:nvPicPr>
        <p:blipFill>
          <a:blip r:embed="rId3">
            <a:alphaModFix/>
          </a:blip>
          <a:stretch>
            <a:fillRect/>
          </a:stretch>
        </p:blipFill>
        <p:spPr>
          <a:xfrm>
            <a:off x="3360900" y="186550"/>
            <a:ext cx="5783101" cy="4610475"/>
          </a:xfrm>
          <a:prstGeom prst="rect">
            <a:avLst/>
          </a:prstGeom>
          <a:noFill/>
          <a:ln>
            <a:noFill/>
          </a:ln>
        </p:spPr>
      </p:pic>
      <p:sp>
        <p:nvSpPr>
          <p:cNvPr id="354" name="Google Shape;354;p25"/>
          <p:cNvSpPr txBox="1"/>
          <p:nvPr/>
        </p:nvSpPr>
        <p:spPr>
          <a:xfrm>
            <a:off x="195425" y="293150"/>
            <a:ext cx="56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Times New Roman"/>
                <a:ea typeface="Times New Roman"/>
                <a:cs typeface="Times New Roman"/>
                <a:sym typeface="Times New Roman"/>
              </a:rPr>
              <a:t>NULL VALUES</a:t>
            </a:r>
            <a:endParaRPr b="1">
              <a:solidFill>
                <a:srgbClr val="FF0000"/>
              </a:solidFill>
              <a:latin typeface="Times New Roman"/>
              <a:ea typeface="Times New Roman"/>
              <a:cs typeface="Times New Roman"/>
              <a:sym typeface="Times New Roman"/>
            </a:endParaRPr>
          </a:p>
        </p:txBody>
      </p:sp>
      <p:sp>
        <p:nvSpPr>
          <p:cNvPr id="355" name="Google Shape;355;p25"/>
          <p:cNvSpPr txBox="1"/>
          <p:nvPr/>
        </p:nvSpPr>
        <p:spPr>
          <a:xfrm>
            <a:off x="136200" y="1625675"/>
            <a:ext cx="3224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-Visualization of Null values in heatmap</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-The highest number of missing values are concentrated in Lahunv1 and Lahunv20 columns</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26"/>
          <p:cNvPicPr preferRelativeResize="0"/>
          <p:nvPr/>
        </p:nvPicPr>
        <p:blipFill rotWithShape="1">
          <a:blip r:embed="rId3">
            <a:alphaModFix/>
          </a:blip>
          <a:srcRect b="4619" l="14206" r="30688" t="25170"/>
          <a:stretch/>
        </p:blipFill>
        <p:spPr>
          <a:xfrm>
            <a:off x="142125" y="257625"/>
            <a:ext cx="4734874" cy="4557174"/>
          </a:xfrm>
          <a:prstGeom prst="rect">
            <a:avLst/>
          </a:prstGeom>
          <a:noFill/>
          <a:ln>
            <a:noFill/>
          </a:ln>
        </p:spPr>
      </p:pic>
      <p:sp>
        <p:nvSpPr>
          <p:cNvPr id="361" name="Google Shape;361;p26"/>
          <p:cNvSpPr txBox="1"/>
          <p:nvPr/>
        </p:nvSpPr>
        <p:spPr>
          <a:xfrm>
            <a:off x="319800" y="4717100"/>
            <a:ext cx="41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62" name="Google Shape;362;p26"/>
          <p:cNvSpPr txBox="1"/>
          <p:nvPr/>
        </p:nvSpPr>
        <p:spPr>
          <a:xfrm>
            <a:off x="5365575" y="586275"/>
            <a:ext cx="3411300" cy="2913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600">
                <a:latin typeface="Nunito"/>
                <a:ea typeface="Nunito"/>
                <a:cs typeface="Nunito"/>
                <a:sym typeface="Nunito"/>
              </a:rPr>
              <a:t>-</a:t>
            </a:r>
            <a:r>
              <a:rPr lang="en">
                <a:latin typeface="Nunito"/>
                <a:ea typeface="Nunito"/>
                <a:cs typeface="Nunito"/>
                <a:sym typeface="Nunito"/>
              </a:rPr>
              <a:t>Null value in the Povertyrate column is replaced with the mean of the poverty rate in the state (SD) that the county (Oglala Lakota) belongs to. </a:t>
            </a:r>
            <a:endParaRPr>
              <a:latin typeface="Nunito"/>
              <a:ea typeface="Nunito"/>
              <a:cs typeface="Nunito"/>
              <a:sym typeface="Nunito"/>
            </a:endParaRPr>
          </a:p>
          <a:p>
            <a:pPr indent="0" lvl="0" marL="0" rtl="0" algn="just">
              <a:lnSpc>
                <a:spcPct val="115000"/>
              </a:lnSpc>
              <a:spcBef>
                <a:spcPts val="0"/>
              </a:spcBef>
              <a:spcAft>
                <a:spcPts val="0"/>
              </a:spcAft>
              <a:buNone/>
            </a:pPr>
            <a:r>
              <a:t/>
            </a:r>
            <a:endParaRPr>
              <a:latin typeface="Nunito"/>
              <a:ea typeface="Nunito"/>
              <a:cs typeface="Nunito"/>
              <a:sym typeface="Nunito"/>
            </a:endParaRPr>
          </a:p>
          <a:p>
            <a:pPr indent="0" lvl="0" marL="0" rtl="0" algn="just">
              <a:lnSpc>
                <a:spcPct val="115000"/>
              </a:lnSpc>
              <a:spcBef>
                <a:spcPts val="0"/>
              </a:spcBef>
              <a:spcAft>
                <a:spcPts val="0"/>
              </a:spcAft>
              <a:buNone/>
            </a:pPr>
            <a:r>
              <a:t/>
            </a:r>
            <a:endParaRPr>
              <a:latin typeface="Nunito"/>
              <a:ea typeface="Nunito"/>
              <a:cs typeface="Nunito"/>
              <a:sym typeface="Nunito"/>
            </a:endParaRPr>
          </a:p>
          <a:p>
            <a:pPr indent="0" lvl="0" marL="0" rtl="0" algn="just">
              <a:lnSpc>
                <a:spcPct val="115000"/>
              </a:lnSpc>
              <a:spcBef>
                <a:spcPts val="0"/>
              </a:spcBef>
              <a:spcAft>
                <a:spcPts val="0"/>
              </a:spcAft>
              <a:buNone/>
            </a:pPr>
            <a:r>
              <a:rPr lang="en">
                <a:latin typeface="Nunito"/>
                <a:ea typeface="Nunito"/>
                <a:cs typeface="Nunito"/>
                <a:sym typeface="Nunito"/>
              </a:rPr>
              <a:t>-Similarly we replaced the null values by taking the mean values of that particular column(Lahunv1, Lahunv10, MedianFamilyIncome) in the state that the county belongs to.</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txBox="1"/>
          <p:nvPr>
            <p:ph type="title"/>
          </p:nvPr>
        </p:nvSpPr>
        <p:spPr>
          <a:xfrm>
            <a:off x="824000" y="1613825"/>
            <a:ext cx="5102700" cy="144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Visualization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28"/>
          <p:cNvPicPr preferRelativeResize="0"/>
          <p:nvPr/>
        </p:nvPicPr>
        <p:blipFill rotWithShape="1">
          <a:blip r:embed="rId3">
            <a:alphaModFix/>
          </a:blip>
          <a:srcRect b="71432" l="16580" r="54161" t="11726"/>
          <a:stretch/>
        </p:blipFill>
        <p:spPr>
          <a:xfrm>
            <a:off x="196825" y="560088"/>
            <a:ext cx="2833823" cy="1110400"/>
          </a:xfrm>
          <a:prstGeom prst="rect">
            <a:avLst/>
          </a:prstGeom>
          <a:noFill/>
          <a:ln>
            <a:noFill/>
          </a:ln>
        </p:spPr>
      </p:pic>
      <p:sp>
        <p:nvSpPr>
          <p:cNvPr id="373" name="Google Shape;373;p28"/>
          <p:cNvSpPr txBox="1"/>
          <p:nvPr/>
        </p:nvSpPr>
        <p:spPr>
          <a:xfrm>
            <a:off x="196825" y="167550"/>
            <a:ext cx="451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 </a:t>
            </a:r>
            <a:r>
              <a:rPr b="1" lang="en">
                <a:solidFill>
                  <a:srgbClr val="0000FF"/>
                </a:solidFill>
                <a:latin typeface="Nunito"/>
                <a:ea typeface="Nunito"/>
                <a:cs typeface="Nunito"/>
                <a:sym typeface="Nunito"/>
              </a:rPr>
              <a:t>No of counties per state - Bar Chart</a:t>
            </a:r>
            <a:endParaRPr b="1">
              <a:solidFill>
                <a:srgbClr val="0000FF"/>
              </a:solidFill>
              <a:latin typeface="Nunito"/>
              <a:ea typeface="Nunito"/>
              <a:cs typeface="Nunito"/>
              <a:sym typeface="Nunito"/>
            </a:endParaRPr>
          </a:p>
        </p:txBody>
      </p:sp>
      <p:pic>
        <p:nvPicPr>
          <p:cNvPr id="374" name="Google Shape;374;p28"/>
          <p:cNvPicPr preferRelativeResize="0"/>
          <p:nvPr/>
        </p:nvPicPr>
        <p:blipFill>
          <a:blip r:embed="rId4">
            <a:alphaModFix/>
          </a:blip>
          <a:stretch>
            <a:fillRect/>
          </a:stretch>
        </p:blipFill>
        <p:spPr>
          <a:xfrm>
            <a:off x="152400" y="1643425"/>
            <a:ext cx="4182700" cy="3047025"/>
          </a:xfrm>
          <a:prstGeom prst="rect">
            <a:avLst/>
          </a:prstGeom>
          <a:noFill/>
          <a:ln>
            <a:noFill/>
          </a:ln>
        </p:spPr>
      </p:pic>
      <p:pic>
        <p:nvPicPr>
          <p:cNvPr id="375" name="Google Shape;375;p28"/>
          <p:cNvPicPr preferRelativeResize="0"/>
          <p:nvPr/>
        </p:nvPicPr>
        <p:blipFill rotWithShape="1">
          <a:blip r:embed="rId5">
            <a:alphaModFix/>
          </a:blip>
          <a:srcRect b="65282" l="16163" r="45048" t="20439"/>
          <a:stretch/>
        </p:blipFill>
        <p:spPr>
          <a:xfrm>
            <a:off x="5365575" y="734337"/>
            <a:ext cx="3055898" cy="817274"/>
          </a:xfrm>
          <a:prstGeom prst="rect">
            <a:avLst/>
          </a:prstGeom>
          <a:noFill/>
          <a:ln>
            <a:noFill/>
          </a:ln>
        </p:spPr>
      </p:pic>
      <p:pic>
        <p:nvPicPr>
          <p:cNvPr id="376" name="Google Shape;376;p28"/>
          <p:cNvPicPr preferRelativeResize="0"/>
          <p:nvPr/>
        </p:nvPicPr>
        <p:blipFill>
          <a:blip r:embed="rId6">
            <a:alphaModFix/>
          </a:blip>
          <a:stretch>
            <a:fillRect/>
          </a:stretch>
        </p:blipFill>
        <p:spPr>
          <a:xfrm>
            <a:off x="4415075" y="1643425"/>
            <a:ext cx="4638700" cy="2958174"/>
          </a:xfrm>
          <a:prstGeom prst="rect">
            <a:avLst/>
          </a:prstGeom>
          <a:noFill/>
          <a:ln>
            <a:noFill/>
          </a:ln>
        </p:spPr>
      </p:pic>
      <p:sp>
        <p:nvSpPr>
          <p:cNvPr id="377" name="Google Shape;377;p28"/>
          <p:cNvSpPr txBox="1"/>
          <p:nvPr/>
        </p:nvSpPr>
        <p:spPr>
          <a:xfrm>
            <a:off x="5250100" y="175200"/>
            <a:ext cx="348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Nunito"/>
                <a:ea typeface="Nunito"/>
                <a:cs typeface="Nunito"/>
                <a:sym typeface="Nunito"/>
              </a:rPr>
              <a:t>  </a:t>
            </a:r>
            <a:r>
              <a:rPr b="1" lang="en" sz="1300">
                <a:solidFill>
                  <a:srgbClr val="0000FF"/>
                </a:solidFill>
                <a:latin typeface="Nunito"/>
                <a:ea typeface="Nunito"/>
                <a:cs typeface="Nunito"/>
                <a:sym typeface="Nunito"/>
              </a:rPr>
              <a:t>LA1and10 with State-Box Plot</a:t>
            </a:r>
            <a:endParaRPr b="1" sz="1300">
              <a:solidFill>
                <a:srgbClr val="0000FF"/>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Histogram</a:t>
            </a:r>
            <a:r>
              <a:rPr lang="en"/>
              <a:t> of target variable (LA1and10)</a:t>
            </a:r>
            <a:endParaRPr/>
          </a:p>
        </p:txBody>
      </p:sp>
      <p:pic>
        <p:nvPicPr>
          <p:cNvPr id="383" name="Google Shape;383;p29"/>
          <p:cNvPicPr preferRelativeResize="0"/>
          <p:nvPr/>
        </p:nvPicPr>
        <p:blipFill>
          <a:blip r:embed="rId3">
            <a:alphaModFix/>
          </a:blip>
          <a:stretch>
            <a:fillRect/>
          </a:stretch>
        </p:blipFill>
        <p:spPr>
          <a:xfrm>
            <a:off x="1132825" y="1278650"/>
            <a:ext cx="5411849" cy="358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0"/>
          <p:cNvPicPr preferRelativeResize="0"/>
          <p:nvPr/>
        </p:nvPicPr>
        <p:blipFill rotWithShape="1">
          <a:blip r:embed="rId3">
            <a:alphaModFix/>
          </a:blip>
          <a:srcRect b="28243" l="30206" r="8795" t="29531"/>
          <a:stretch/>
        </p:blipFill>
        <p:spPr>
          <a:xfrm>
            <a:off x="177675" y="675150"/>
            <a:ext cx="3011476" cy="2096474"/>
          </a:xfrm>
          <a:prstGeom prst="rect">
            <a:avLst/>
          </a:prstGeom>
          <a:noFill/>
          <a:ln>
            <a:noFill/>
          </a:ln>
        </p:spPr>
      </p:pic>
      <p:pic>
        <p:nvPicPr>
          <p:cNvPr id="389" name="Google Shape;389;p30"/>
          <p:cNvPicPr preferRelativeResize="0"/>
          <p:nvPr/>
        </p:nvPicPr>
        <p:blipFill rotWithShape="1">
          <a:blip r:embed="rId4">
            <a:alphaModFix/>
          </a:blip>
          <a:srcRect b="28656" l="28282" r="9104" t="29746"/>
          <a:stretch/>
        </p:blipFill>
        <p:spPr>
          <a:xfrm>
            <a:off x="3286863" y="675150"/>
            <a:ext cx="2807173" cy="2029850"/>
          </a:xfrm>
          <a:prstGeom prst="rect">
            <a:avLst/>
          </a:prstGeom>
          <a:noFill/>
          <a:ln>
            <a:noFill/>
          </a:ln>
        </p:spPr>
      </p:pic>
      <p:pic>
        <p:nvPicPr>
          <p:cNvPr id="390" name="Google Shape;390;p30"/>
          <p:cNvPicPr preferRelativeResize="0"/>
          <p:nvPr/>
        </p:nvPicPr>
        <p:blipFill rotWithShape="1">
          <a:blip r:embed="rId5">
            <a:alphaModFix/>
          </a:blip>
          <a:srcRect b="28757" l="30651" r="7787" t="28714"/>
          <a:stretch/>
        </p:blipFill>
        <p:spPr>
          <a:xfrm>
            <a:off x="6265775" y="675150"/>
            <a:ext cx="2878223" cy="2029850"/>
          </a:xfrm>
          <a:prstGeom prst="rect">
            <a:avLst/>
          </a:prstGeom>
          <a:noFill/>
          <a:ln>
            <a:noFill/>
          </a:ln>
        </p:spPr>
      </p:pic>
      <p:pic>
        <p:nvPicPr>
          <p:cNvPr id="391" name="Google Shape;391;p30"/>
          <p:cNvPicPr preferRelativeResize="0"/>
          <p:nvPr/>
        </p:nvPicPr>
        <p:blipFill rotWithShape="1">
          <a:blip r:embed="rId6">
            <a:alphaModFix/>
          </a:blip>
          <a:srcRect b="28966" l="27566" r="9062" t="28894"/>
          <a:stretch/>
        </p:blipFill>
        <p:spPr>
          <a:xfrm>
            <a:off x="3286850" y="2771625"/>
            <a:ext cx="2904899" cy="2158675"/>
          </a:xfrm>
          <a:prstGeom prst="rect">
            <a:avLst/>
          </a:prstGeom>
          <a:noFill/>
          <a:ln>
            <a:noFill/>
          </a:ln>
        </p:spPr>
      </p:pic>
      <p:pic>
        <p:nvPicPr>
          <p:cNvPr id="392" name="Google Shape;392;p30"/>
          <p:cNvPicPr preferRelativeResize="0"/>
          <p:nvPr/>
        </p:nvPicPr>
        <p:blipFill rotWithShape="1">
          <a:blip r:embed="rId7">
            <a:alphaModFix/>
          </a:blip>
          <a:srcRect b="29359" l="26937" r="9590" t="29363"/>
          <a:stretch/>
        </p:blipFill>
        <p:spPr>
          <a:xfrm>
            <a:off x="6265775" y="2824925"/>
            <a:ext cx="2878223" cy="2243050"/>
          </a:xfrm>
          <a:prstGeom prst="rect">
            <a:avLst/>
          </a:prstGeom>
          <a:noFill/>
          <a:ln>
            <a:noFill/>
          </a:ln>
        </p:spPr>
      </p:pic>
      <p:pic>
        <p:nvPicPr>
          <p:cNvPr id="393" name="Google Shape;393;p30"/>
          <p:cNvPicPr preferRelativeResize="0"/>
          <p:nvPr/>
        </p:nvPicPr>
        <p:blipFill rotWithShape="1">
          <a:blip r:embed="rId8">
            <a:alphaModFix/>
          </a:blip>
          <a:srcRect b="27808" l="30062" r="9703" t="30568"/>
          <a:stretch/>
        </p:blipFill>
        <p:spPr>
          <a:xfrm>
            <a:off x="142125" y="2927100"/>
            <a:ext cx="3011476" cy="2140874"/>
          </a:xfrm>
          <a:prstGeom prst="rect">
            <a:avLst/>
          </a:prstGeom>
          <a:noFill/>
          <a:ln>
            <a:noFill/>
          </a:ln>
        </p:spPr>
      </p:pic>
      <p:sp>
        <p:nvSpPr>
          <p:cNvPr id="394" name="Google Shape;394;p30"/>
          <p:cNvSpPr txBox="1"/>
          <p:nvPr/>
        </p:nvSpPr>
        <p:spPr>
          <a:xfrm>
            <a:off x="142125" y="222075"/>
            <a:ext cx="4024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000FF"/>
                </a:solidFill>
                <a:latin typeface="Georgia"/>
                <a:ea typeface="Georgia"/>
                <a:cs typeface="Georgia"/>
                <a:sym typeface="Georgia"/>
              </a:rPr>
              <a:t>Choropleth Maps</a:t>
            </a:r>
            <a:endParaRPr b="1" sz="1700">
              <a:solidFill>
                <a:srgbClr val="0000FF"/>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31"/>
          <p:cNvPicPr preferRelativeResize="0"/>
          <p:nvPr/>
        </p:nvPicPr>
        <p:blipFill rotWithShape="1">
          <a:blip r:embed="rId3">
            <a:alphaModFix/>
          </a:blip>
          <a:srcRect b="28064" l="30272" r="9601" t="30445"/>
          <a:stretch/>
        </p:blipFill>
        <p:spPr>
          <a:xfrm>
            <a:off x="168800" y="275400"/>
            <a:ext cx="3020349" cy="2007651"/>
          </a:xfrm>
          <a:prstGeom prst="rect">
            <a:avLst/>
          </a:prstGeom>
          <a:noFill/>
          <a:ln>
            <a:noFill/>
          </a:ln>
        </p:spPr>
      </p:pic>
      <p:pic>
        <p:nvPicPr>
          <p:cNvPr id="400" name="Google Shape;400;p31"/>
          <p:cNvPicPr preferRelativeResize="0"/>
          <p:nvPr/>
        </p:nvPicPr>
        <p:blipFill rotWithShape="1">
          <a:blip r:embed="rId4">
            <a:alphaModFix/>
          </a:blip>
          <a:srcRect b="28452" l="29798" r="7638" t="29450"/>
          <a:stretch/>
        </p:blipFill>
        <p:spPr>
          <a:xfrm>
            <a:off x="222100" y="2860450"/>
            <a:ext cx="2851574" cy="1901050"/>
          </a:xfrm>
          <a:prstGeom prst="rect">
            <a:avLst/>
          </a:prstGeom>
          <a:noFill/>
          <a:ln>
            <a:noFill/>
          </a:ln>
        </p:spPr>
      </p:pic>
      <p:pic>
        <p:nvPicPr>
          <p:cNvPr id="401" name="Google Shape;401;p31"/>
          <p:cNvPicPr preferRelativeResize="0"/>
          <p:nvPr/>
        </p:nvPicPr>
        <p:blipFill rotWithShape="1">
          <a:blip r:embed="rId5">
            <a:alphaModFix/>
          </a:blip>
          <a:srcRect b="28447" l="29077" r="8791" t="29840"/>
          <a:stretch/>
        </p:blipFill>
        <p:spPr>
          <a:xfrm>
            <a:off x="3349050" y="2860450"/>
            <a:ext cx="2807148" cy="1901050"/>
          </a:xfrm>
          <a:prstGeom prst="rect">
            <a:avLst/>
          </a:prstGeom>
          <a:noFill/>
          <a:ln>
            <a:noFill/>
          </a:ln>
        </p:spPr>
      </p:pic>
      <p:pic>
        <p:nvPicPr>
          <p:cNvPr id="402" name="Google Shape;402;p31"/>
          <p:cNvPicPr preferRelativeResize="0"/>
          <p:nvPr/>
        </p:nvPicPr>
        <p:blipFill rotWithShape="1">
          <a:blip r:embed="rId6">
            <a:alphaModFix/>
          </a:blip>
          <a:srcRect b="27843" l="24520" r="9333" t="29325"/>
          <a:stretch/>
        </p:blipFill>
        <p:spPr>
          <a:xfrm>
            <a:off x="6280575" y="2860450"/>
            <a:ext cx="2727224" cy="1901050"/>
          </a:xfrm>
          <a:prstGeom prst="rect">
            <a:avLst/>
          </a:prstGeom>
          <a:noFill/>
          <a:ln>
            <a:noFill/>
          </a:ln>
        </p:spPr>
      </p:pic>
      <p:pic>
        <p:nvPicPr>
          <p:cNvPr id="403" name="Google Shape;403;p31"/>
          <p:cNvPicPr preferRelativeResize="0"/>
          <p:nvPr/>
        </p:nvPicPr>
        <p:blipFill rotWithShape="1">
          <a:blip r:embed="rId7">
            <a:alphaModFix/>
          </a:blip>
          <a:srcRect b="28907" l="26291" r="9108" t="29325"/>
          <a:stretch/>
        </p:blipFill>
        <p:spPr>
          <a:xfrm>
            <a:off x="6440475" y="275400"/>
            <a:ext cx="2629499" cy="1954349"/>
          </a:xfrm>
          <a:prstGeom prst="rect">
            <a:avLst/>
          </a:prstGeom>
          <a:noFill/>
          <a:ln>
            <a:noFill/>
          </a:ln>
        </p:spPr>
      </p:pic>
      <p:pic>
        <p:nvPicPr>
          <p:cNvPr id="404" name="Google Shape;404;p31"/>
          <p:cNvPicPr preferRelativeResize="0"/>
          <p:nvPr/>
        </p:nvPicPr>
        <p:blipFill rotWithShape="1">
          <a:blip r:embed="rId8">
            <a:alphaModFix/>
          </a:blip>
          <a:srcRect b="28671" l="29093" r="10131" t="30050"/>
          <a:stretch/>
        </p:blipFill>
        <p:spPr>
          <a:xfrm>
            <a:off x="3295725" y="275400"/>
            <a:ext cx="3109202" cy="2007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Introduction and Research 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32"/>
          <p:cNvPicPr preferRelativeResize="0"/>
          <p:nvPr/>
        </p:nvPicPr>
        <p:blipFill rotWithShape="1">
          <a:blip r:embed="rId3">
            <a:alphaModFix/>
          </a:blip>
          <a:srcRect b="75829" l="15012" r="45943" t="15928"/>
          <a:stretch/>
        </p:blipFill>
        <p:spPr>
          <a:xfrm>
            <a:off x="62175" y="2176450"/>
            <a:ext cx="3500073" cy="817251"/>
          </a:xfrm>
          <a:prstGeom prst="rect">
            <a:avLst/>
          </a:prstGeom>
          <a:noFill/>
          <a:ln>
            <a:noFill/>
          </a:ln>
        </p:spPr>
      </p:pic>
      <p:pic>
        <p:nvPicPr>
          <p:cNvPr id="410" name="Google Shape;410;p32"/>
          <p:cNvPicPr preferRelativeResize="0"/>
          <p:nvPr/>
        </p:nvPicPr>
        <p:blipFill>
          <a:blip r:embed="rId4">
            <a:alphaModFix/>
          </a:blip>
          <a:stretch>
            <a:fillRect/>
          </a:stretch>
        </p:blipFill>
        <p:spPr>
          <a:xfrm>
            <a:off x="3633325" y="266500"/>
            <a:ext cx="5510674" cy="4725975"/>
          </a:xfrm>
          <a:prstGeom prst="rect">
            <a:avLst/>
          </a:prstGeom>
          <a:noFill/>
          <a:ln>
            <a:noFill/>
          </a:ln>
        </p:spPr>
      </p:pic>
      <p:sp>
        <p:nvSpPr>
          <p:cNvPr id="411" name="Google Shape;411;p32"/>
          <p:cNvSpPr txBox="1"/>
          <p:nvPr/>
        </p:nvSpPr>
        <p:spPr>
          <a:xfrm>
            <a:off x="390875" y="266500"/>
            <a:ext cx="2851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rgbClr val="0000FF"/>
                </a:solidFill>
                <a:latin typeface="Nunito"/>
                <a:ea typeface="Nunito"/>
                <a:cs typeface="Nunito"/>
                <a:sym typeface="Nunito"/>
              </a:rPr>
              <a:t>Correlation Heatmap</a:t>
            </a:r>
            <a:endParaRPr b="1" sz="1900">
              <a:solidFill>
                <a:srgbClr val="0000FF"/>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33"/>
          <p:cNvPicPr preferRelativeResize="0"/>
          <p:nvPr/>
        </p:nvPicPr>
        <p:blipFill rotWithShape="1">
          <a:blip r:embed="rId3">
            <a:alphaModFix/>
          </a:blip>
          <a:srcRect b="77951" l="15175" r="32278" t="12702"/>
          <a:stretch/>
        </p:blipFill>
        <p:spPr>
          <a:xfrm>
            <a:off x="195425" y="88850"/>
            <a:ext cx="4468372" cy="808374"/>
          </a:xfrm>
          <a:prstGeom prst="rect">
            <a:avLst/>
          </a:prstGeom>
          <a:noFill/>
          <a:ln>
            <a:noFill/>
          </a:ln>
        </p:spPr>
      </p:pic>
      <p:pic>
        <p:nvPicPr>
          <p:cNvPr id="417" name="Google Shape;417;p33"/>
          <p:cNvPicPr preferRelativeResize="0"/>
          <p:nvPr/>
        </p:nvPicPr>
        <p:blipFill>
          <a:blip r:embed="rId4">
            <a:alphaModFix/>
          </a:blip>
          <a:stretch>
            <a:fillRect/>
          </a:stretch>
        </p:blipFill>
        <p:spPr>
          <a:xfrm>
            <a:off x="152400" y="987450"/>
            <a:ext cx="4955575" cy="4003650"/>
          </a:xfrm>
          <a:prstGeom prst="rect">
            <a:avLst/>
          </a:prstGeom>
          <a:noFill/>
          <a:ln>
            <a:noFill/>
          </a:ln>
        </p:spPr>
      </p:pic>
      <p:pic>
        <p:nvPicPr>
          <p:cNvPr id="418" name="Google Shape;418;p33"/>
          <p:cNvPicPr preferRelativeResize="0"/>
          <p:nvPr/>
        </p:nvPicPr>
        <p:blipFill rotWithShape="1">
          <a:blip r:embed="rId5">
            <a:alphaModFix/>
          </a:blip>
          <a:srcRect b="70693" l="0" r="27662" t="22415"/>
          <a:stretch/>
        </p:blipFill>
        <p:spPr>
          <a:xfrm>
            <a:off x="5036900" y="195450"/>
            <a:ext cx="4107100" cy="639600"/>
          </a:xfrm>
          <a:prstGeom prst="rect">
            <a:avLst/>
          </a:prstGeom>
          <a:noFill/>
          <a:ln>
            <a:noFill/>
          </a:ln>
        </p:spPr>
      </p:pic>
      <p:pic>
        <p:nvPicPr>
          <p:cNvPr id="419" name="Google Shape;419;p33"/>
          <p:cNvPicPr preferRelativeResize="0"/>
          <p:nvPr/>
        </p:nvPicPr>
        <p:blipFill rotWithShape="1">
          <a:blip r:embed="rId6">
            <a:alphaModFix/>
          </a:blip>
          <a:srcRect b="31113" l="0" r="69800" t="30793"/>
          <a:stretch/>
        </p:blipFill>
        <p:spPr>
          <a:xfrm>
            <a:off x="5783100" y="1101550"/>
            <a:ext cx="2736102" cy="3082550"/>
          </a:xfrm>
          <a:prstGeom prst="rect">
            <a:avLst/>
          </a:prstGeom>
          <a:noFill/>
          <a:ln>
            <a:noFill/>
          </a:ln>
        </p:spPr>
      </p:pic>
      <p:sp>
        <p:nvSpPr>
          <p:cNvPr id="420" name="Google Shape;420;p33"/>
          <p:cNvSpPr txBox="1"/>
          <p:nvPr/>
        </p:nvSpPr>
        <p:spPr>
          <a:xfrm>
            <a:off x="5783100" y="4352875"/>
            <a:ext cx="326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-Variables which have &gt;0.5 correlation between them</a:t>
            </a:r>
            <a:endParaRPr>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Exploratory Data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Macro vs. Micro</a:t>
            </a:r>
            <a:endParaRPr/>
          </a:p>
        </p:txBody>
      </p:sp>
      <p:pic>
        <p:nvPicPr>
          <p:cNvPr id="431" name="Google Shape;431;p35"/>
          <p:cNvPicPr preferRelativeResize="0"/>
          <p:nvPr/>
        </p:nvPicPr>
        <p:blipFill>
          <a:blip r:embed="rId3">
            <a:alphaModFix/>
          </a:blip>
          <a:stretch>
            <a:fillRect/>
          </a:stretch>
        </p:blipFill>
        <p:spPr>
          <a:xfrm>
            <a:off x="681925" y="1903500"/>
            <a:ext cx="3759150" cy="2461350"/>
          </a:xfrm>
          <a:prstGeom prst="rect">
            <a:avLst/>
          </a:prstGeom>
          <a:noFill/>
          <a:ln>
            <a:noFill/>
          </a:ln>
        </p:spPr>
      </p:pic>
      <p:sp>
        <p:nvSpPr>
          <p:cNvPr id="432" name="Google Shape;432;p35"/>
          <p:cNvSpPr/>
          <p:nvPr/>
        </p:nvSpPr>
        <p:spPr>
          <a:xfrm>
            <a:off x="1417500" y="2146500"/>
            <a:ext cx="2025000" cy="1795500"/>
          </a:xfrm>
          <a:prstGeom prst="noSmoking">
            <a:avLst>
              <a:gd fmla="val 1875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35"/>
          <p:cNvPicPr preferRelativeResize="0"/>
          <p:nvPr/>
        </p:nvPicPr>
        <p:blipFill>
          <a:blip r:embed="rId4">
            <a:alphaModFix/>
          </a:blip>
          <a:stretch>
            <a:fillRect/>
          </a:stretch>
        </p:blipFill>
        <p:spPr>
          <a:xfrm>
            <a:off x="6934772" y="2068738"/>
            <a:ext cx="1267950" cy="1951024"/>
          </a:xfrm>
          <a:prstGeom prst="rect">
            <a:avLst/>
          </a:prstGeom>
          <a:noFill/>
          <a:ln>
            <a:noFill/>
          </a:ln>
        </p:spPr>
      </p:pic>
      <p:pic>
        <p:nvPicPr>
          <p:cNvPr id="434" name="Google Shape;434;p35"/>
          <p:cNvPicPr preferRelativeResize="0"/>
          <p:nvPr/>
        </p:nvPicPr>
        <p:blipFill>
          <a:blip r:embed="rId5">
            <a:alphaModFix/>
          </a:blip>
          <a:stretch>
            <a:fillRect/>
          </a:stretch>
        </p:blipFill>
        <p:spPr>
          <a:xfrm>
            <a:off x="5037011" y="1965450"/>
            <a:ext cx="1425276" cy="2337450"/>
          </a:xfrm>
          <a:prstGeom prst="rect">
            <a:avLst/>
          </a:prstGeom>
          <a:noFill/>
          <a:ln>
            <a:noFill/>
          </a:ln>
        </p:spPr>
      </p:pic>
      <p:sp>
        <p:nvSpPr>
          <p:cNvPr id="435" name="Google Shape;435;p35"/>
          <p:cNvSpPr txBox="1"/>
          <p:nvPr/>
        </p:nvSpPr>
        <p:spPr>
          <a:xfrm>
            <a:off x="5493975" y="2733750"/>
            <a:ext cx="61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MS</a:t>
            </a:r>
            <a:endParaRPr>
              <a:latin typeface="Nunito"/>
              <a:ea typeface="Nunito"/>
              <a:cs typeface="Nunito"/>
              <a:sym typeface="Nunito"/>
            </a:endParaRPr>
          </a:p>
        </p:txBody>
      </p:sp>
      <p:sp>
        <p:nvSpPr>
          <p:cNvPr id="436" name="Google Shape;436;p35"/>
          <p:cNvSpPr txBox="1"/>
          <p:nvPr/>
        </p:nvSpPr>
        <p:spPr>
          <a:xfrm>
            <a:off x="7260500" y="2733750"/>
            <a:ext cx="61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Nunito"/>
                <a:ea typeface="Nunito"/>
                <a:cs typeface="Nunito"/>
                <a:sym typeface="Nunito"/>
              </a:rPr>
              <a:t>AL</a:t>
            </a:r>
            <a:endParaRPr>
              <a:latin typeface="Nunito"/>
              <a:ea typeface="Nunito"/>
              <a:cs typeface="Nunito"/>
              <a:sym typeface="Nunito"/>
            </a:endParaRPr>
          </a:p>
        </p:txBody>
      </p:sp>
      <p:pic>
        <p:nvPicPr>
          <p:cNvPr id="437" name="Google Shape;437;p35"/>
          <p:cNvPicPr preferRelativeResize="0"/>
          <p:nvPr/>
        </p:nvPicPr>
        <p:blipFill>
          <a:blip r:embed="rId6">
            <a:alphaModFix/>
          </a:blip>
          <a:stretch>
            <a:fillRect/>
          </a:stretch>
        </p:blipFill>
        <p:spPr>
          <a:xfrm>
            <a:off x="5635199" y="2274612"/>
            <a:ext cx="1806067" cy="1539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6"/>
          <p:cNvSpPr txBox="1"/>
          <p:nvPr>
            <p:ph type="title"/>
          </p:nvPr>
        </p:nvSpPr>
        <p:spPr>
          <a:xfrm>
            <a:off x="1303800" y="598575"/>
            <a:ext cx="71790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Alabama (AL) and Mississippi (MS)?</a:t>
            </a:r>
            <a:endParaRPr/>
          </a:p>
        </p:txBody>
      </p:sp>
      <p:sp>
        <p:nvSpPr>
          <p:cNvPr id="443" name="Google Shape;443;p36"/>
          <p:cNvSpPr txBox="1"/>
          <p:nvPr>
            <p:ph idx="1" type="body"/>
          </p:nvPr>
        </p:nvSpPr>
        <p:spPr>
          <a:xfrm>
            <a:off x="615075" y="1990050"/>
            <a:ext cx="3645000" cy="254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u="sng"/>
              <a:t>Health Data Rankings</a:t>
            </a:r>
            <a:endParaRPr sz="1600" u="sng"/>
          </a:p>
          <a:p>
            <a:pPr indent="0" lvl="0" marL="0" rtl="0" algn="l">
              <a:spcBef>
                <a:spcPts val="1200"/>
              </a:spcBef>
              <a:spcAft>
                <a:spcPts val="0"/>
              </a:spcAft>
              <a:buNone/>
            </a:pPr>
            <a:r>
              <a:rPr lang="en" sz="1600"/>
              <a:t>Alabama:</a:t>
            </a:r>
            <a:endParaRPr sz="1600"/>
          </a:p>
          <a:p>
            <a:pPr indent="-330200" lvl="0" marL="457200" rtl="0" algn="l">
              <a:spcBef>
                <a:spcPts val="1200"/>
              </a:spcBef>
              <a:spcAft>
                <a:spcPts val="0"/>
              </a:spcAft>
              <a:buSzPts val="1600"/>
              <a:buChar char="●"/>
            </a:pPr>
            <a:r>
              <a:rPr lang="en" sz="1600"/>
              <a:t>#1 in diagnosed diabetes</a:t>
            </a:r>
            <a:endParaRPr sz="1600"/>
          </a:p>
          <a:p>
            <a:pPr indent="-330200" lvl="0" marL="457200" rtl="0" algn="l">
              <a:spcBef>
                <a:spcPts val="0"/>
              </a:spcBef>
              <a:spcAft>
                <a:spcPts val="0"/>
              </a:spcAft>
              <a:buSzPts val="1600"/>
              <a:buChar char="●"/>
            </a:pPr>
            <a:r>
              <a:rPr lang="en" sz="1600"/>
              <a:t>#2 in obesity </a:t>
            </a:r>
            <a:endParaRPr sz="1600"/>
          </a:p>
          <a:p>
            <a:pPr indent="-330200" lvl="0" marL="457200" rtl="0" algn="l">
              <a:spcBef>
                <a:spcPts val="0"/>
              </a:spcBef>
              <a:spcAft>
                <a:spcPts val="0"/>
              </a:spcAft>
              <a:buSzPts val="1600"/>
              <a:buChar char="●"/>
            </a:pPr>
            <a:r>
              <a:rPr lang="en" sz="1600"/>
              <a:t>#4 in high cholesterol</a:t>
            </a:r>
            <a:endParaRPr sz="1600"/>
          </a:p>
          <a:p>
            <a:pPr indent="0" lvl="0" marL="0" rtl="0" algn="l">
              <a:spcBef>
                <a:spcPts val="1200"/>
              </a:spcBef>
              <a:spcAft>
                <a:spcPts val="1200"/>
              </a:spcAft>
              <a:buNone/>
            </a:pPr>
            <a:r>
              <a:t/>
            </a:r>
            <a:endParaRPr/>
          </a:p>
        </p:txBody>
      </p:sp>
      <p:sp>
        <p:nvSpPr>
          <p:cNvPr id="444" name="Google Shape;444;p36"/>
          <p:cNvSpPr txBox="1"/>
          <p:nvPr>
            <p:ph idx="1" type="body"/>
          </p:nvPr>
        </p:nvSpPr>
        <p:spPr>
          <a:xfrm>
            <a:off x="3810000" y="1990050"/>
            <a:ext cx="5334000" cy="254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u="sng"/>
              <a:t>Socio-Economic Data Rankings</a:t>
            </a:r>
            <a:endParaRPr sz="1600" u="sng"/>
          </a:p>
          <a:p>
            <a:pPr indent="0" lvl="0" marL="0" rtl="0" algn="l">
              <a:spcBef>
                <a:spcPts val="1200"/>
              </a:spcBef>
              <a:spcAft>
                <a:spcPts val="0"/>
              </a:spcAft>
              <a:buNone/>
            </a:pPr>
            <a:r>
              <a:rPr lang="en" sz="1600"/>
              <a:t>Mississippi</a:t>
            </a:r>
            <a:endParaRPr sz="1600"/>
          </a:p>
          <a:p>
            <a:pPr indent="-330200" lvl="0" marL="457200" rtl="0" algn="l">
              <a:spcBef>
                <a:spcPts val="1200"/>
              </a:spcBef>
              <a:spcAft>
                <a:spcPts val="0"/>
              </a:spcAft>
              <a:buSzPts val="1600"/>
              <a:buChar char="●"/>
            </a:pPr>
            <a:r>
              <a:rPr lang="en" sz="1600"/>
              <a:t>#1 in poverty rate</a:t>
            </a:r>
            <a:endParaRPr sz="1600"/>
          </a:p>
          <a:p>
            <a:pPr indent="-330200" lvl="0" marL="457200" rtl="0" algn="l">
              <a:spcBef>
                <a:spcPts val="0"/>
              </a:spcBef>
              <a:spcAft>
                <a:spcPts val="0"/>
              </a:spcAft>
              <a:buSzPts val="1600"/>
              <a:buChar char="●"/>
            </a:pPr>
            <a:r>
              <a:rPr lang="en" sz="1600"/>
              <a:t>#2 in low-income</a:t>
            </a:r>
            <a:endParaRPr sz="1600"/>
          </a:p>
          <a:p>
            <a:pPr indent="-330200" lvl="0" marL="457200" rtl="0" algn="l">
              <a:spcBef>
                <a:spcPts val="0"/>
              </a:spcBef>
              <a:spcAft>
                <a:spcPts val="0"/>
              </a:spcAft>
              <a:buSzPts val="1600"/>
              <a:buChar char="●"/>
            </a:pPr>
            <a:r>
              <a:rPr lang="en" sz="1600"/>
              <a:t>#2 in median family income</a:t>
            </a:r>
            <a:endParaRPr sz="1600"/>
          </a:p>
          <a:p>
            <a:pPr indent="-330200" lvl="0" marL="457200" rtl="0" algn="l">
              <a:spcBef>
                <a:spcPts val="0"/>
              </a:spcBef>
              <a:spcAft>
                <a:spcPts val="0"/>
              </a:spcAft>
              <a:buSzPts val="1600"/>
              <a:buChar char="●"/>
            </a:pPr>
            <a:r>
              <a:rPr lang="en" sz="1600"/>
              <a:t>#9 in population only having high-school graduate</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Alabama Normality Tests</a:t>
            </a:r>
            <a:endParaRPr/>
          </a:p>
        </p:txBody>
      </p:sp>
      <p:sp>
        <p:nvSpPr>
          <p:cNvPr id="450" name="Google Shape;450;p3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Performed Shapiro-Wilk Test on the dependent and independent variables (cutoff P-</a:t>
            </a:r>
            <a:r>
              <a:rPr lang="en"/>
              <a:t>value</a:t>
            </a:r>
            <a:r>
              <a:rPr lang="en"/>
              <a:t> of 0.05) </a:t>
            </a:r>
            <a:endParaRPr/>
          </a:p>
        </p:txBody>
      </p:sp>
      <p:sp>
        <p:nvSpPr>
          <p:cNvPr id="451" name="Google Shape;451;p37"/>
          <p:cNvSpPr txBox="1"/>
          <p:nvPr/>
        </p:nvSpPr>
        <p:spPr>
          <a:xfrm>
            <a:off x="2333625" y="2600800"/>
            <a:ext cx="2067000" cy="132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Gaussian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lnSpc>
                <a:spcPct val="115000"/>
              </a:lnSpc>
              <a:spcBef>
                <a:spcPts val="0"/>
              </a:spcBef>
              <a:spcAft>
                <a:spcPts val="0"/>
              </a:spcAft>
              <a:buSzPts val="1400"/>
              <a:buFont typeface="Nunito"/>
              <a:buChar char="●"/>
            </a:pPr>
            <a:r>
              <a:rPr lang="en" sz="1050">
                <a:highlight>
                  <a:srgbClr val="FFFFFF"/>
                </a:highlight>
              </a:rPr>
              <a:t>LA1and10</a:t>
            </a:r>
            <a:endParaRPr sz="1050">
              <a:highlight>
                <a:srgbClr val="FFFFFF"/>
              </a:highlight>
            </a:endParaRPr>
          </a:p>
          <a:p>
            <a:pPr indent="-317500" lvl="0" marL="457200" rtl="0" algn="l">
              <a:lnSpc>
                <a:spcPct val="115000"/>
              </a:lnSpc>
              <a:spcBef>
                <a:spcPts val="0"/>
              </a:spcBef>
              <a:spcAft>
                <a:spcPts val="0"/>
              </a:spcAft>
              <a:buSzPts val="1400"/>
              <a:buFont typeface="Nunito"/>
              <a:buChar char="●"/>
            </a:pPr>
            <a:r>
              <a:rPr lang="en" sz="1050">
                <a:highlight>
                  <a:srgbClr val="FFFFFF"/>
                </a:highlight>
              </a:rPr>
              <a:t>LowIncomeTracts </a:t>
            </a:r>
            <a:endParaRPr sz="1050">
              <a:highlight>
                <a:srgbClr val="FFFFFF"/>
              </a:highlight>
            </a:endParaRPr>
          </a:p>
          <a:p>
            <a:pPr indent="-317500" lvl="0" marL="457200" rtl="0" algn="l">
              <a:lnSpc>
                <a:spcPct val="115000"/>
              </a:lnSpc>
              <a:spcBef>
                <a:spcPts val="0"/>
              </a:spcBef>
              <a:spcAft>
                <a:spcPts val="0"/>
              </a:spcAft>
              <a:buSzPts val="1400"/>
              <a:buFont typeface="Nunito"/>
              <a:buChar char="●"/>
            </a:pPr>
            <a:r>
              <a:rPr lang="en" sz="1050">
                <a:highlight>
                  <a:srgbClr val="FFFFFF"/>
                </a:highlight>
              </a:rPr>
              <a:t>CarDisDeathRateB</a:t>
            </a:r>
            <a:endParaRPr>
              <a:latin typeface="Nunito"/>
              <a:ea typeface="Nunito"/>
              <a:cs typeface="Nunito"/>
              <a:sym typeface="Nunito"/>
            </a:endParaRPr>
          </a:p>
        </p:txBody>
      </p:sp>
      <p:sp>
        <p:nvSpPr>
          <p:cNvPr id="452" name="Google Shape;452;p37"/>
          <p:cNvSpPr txBox="1"/>
          <p:nvPr/>
        </p:nvSpPr>
        <p:spPr>
          <a:xfrm>
            <a:off x="4838700" y="2600800"/>
            <a:ext cx="2067000" cy="287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Non-</a:t>
            </a:r>
            <a:r>
              <a:rPr lang="en">
                <a:latin typeface="Nunito"/>
                <a:ea typeface="Nunito"/>
                <a:cs typeface="Nunito"/>
                <a:sym typeface="Nunito"/>
              </a:rPr>
              <a:t>Gaussian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295275" lvl="0" marL="457200" rtl="0" algn="l">
              <a:lnSpc>
                <a:spcPct val="115000"/>
              </a:lnSpc>
              <a:spcBef>
                <a:spcPts val="0"/>
              </a:spcBef>
              <a:spcAft>
                <a:spcPts val="0"/>
              </a:spcAft>
              <a:buSzPts val="1050"/>
              <a:buChar char="●"/>
            </a:pPr>
            <a:r>
              <a:rPr lang="en" sz="1050">
                <a:highlight>
                  <a:srgbClr val="FFFFFF"/>
                </a:highlight>
              </a:rPr>
              <a:t>Obesity_perc </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Diabetes_perc </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HighCol</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PovertyRate </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MedianFamilyIncome </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S1501_C01_009E </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S1501_C01_010E </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PopB_perc </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PopW_perc </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CarDisDeathRateW</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Lahunv1</a:t>
            </a:r>
            <a:endParaRPr sz="1050">
              <a:highlight>
                <a:srgbClr val="FFFFFF"/>
              </a:highlight>
            </a:endParaRPr>
          </a:p>
          <a:p>
            <a:pPr indent="0" lvl="0" marL="0" rtl="0" algn="l">
              <a:spcBef>
                <a:spcPts val="0"/>
              </a:spcBef>
              <a:spcAft>
                <a:spcPts val="0"/>
              </a:spcAft>
              <a:buNone/>
            </a:pPr>
            <a:r>
              <a:t/>
            </a:r>
            <a:endParaRPr>
              <a:latin typeface="Nunito"/>
              <a:ea typeface="Nunito"/>
              <a:cs typeface="Nunito"/>
              <a:sym typeface="Nunito"/>
            </a:endParaRPr>
          </a:p>
        </p:txBody>
      </p:sp>
      <p:sp>
        <p:nvSpPr>
          <p:cNvPr id="453" name="Google Shape;453;p37"/>
          <p:cNvSpPr/>
          <p:nvPr/>
        </p:nvSpPr>
        <p:spPr>
          <a:xfrm>
            <a:off x="4438650" y="2600800"/>
            <a:ext cx="47700" cy="2409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38"/>
          <p:cNvPicPr preferRelativeResize="0"/>
          <p:nvPr/>
        </p:nvPicPr>
        <p:blipFill>
          <a:blip r:embed="rId3">
            <a:alphaModFix/>
          </a:blip>
          <a:stretch>
            <a:fillRect/>
          </a:stretch>
        </p:blipFill>
        <p:spPr>
          <a:xfrm>
            <a:off x="1571688" y="2981325"/>
            <a:ext cx="5876925" cy="2019300"/>
          </a:xfrm>
          <a:prstGeom prst="rect">
            <a:avLst/>
          </a:prstGeom>
          <a:noFill/>
          <a:ln>
            <a:noFill/>
          </a:ln>
        </p:spPr>
      </p:pic>
      <p:sp>
        <p:nvSpPr>
          <p:cNvPr id="459" name="Google Shape;459;p3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Alabama Correlation Tests</a:t>
            </a:r>
            <a:endParaRPr/>
          </a:p>
        </p:txBody>
      </p:sp>
      <p:sp>
        <p:nvSpPr>
          <p:cNvPr id="460" name="Google Shape;460;p38"/>
          <p:cNvSpPr txBox="1"/>
          <p:nvPr>
            <p:ph idx="1" type="body"/>
          </p:nvPr>
        </p:nvSpPr>
        <p:spPr>
          <a:xfrm>
            <a:off x="1303800" y="1643525"/>
            <a:ext cx="7030500" cy="2888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Performed Pearson’s Correlation Test for data samples w/ Gaussian distribution:</a:t>
            </a:r>
            <a:endParaRPr/>
          </a:p>
          <a:p>
            <a:pPr indent="0" lvl="0" marL="0" rtl="0" algn="l">
              <a:lnSpc>
                <a:spcPct val="100000"/>
              </a:lnSpc>
              <a:spcBef>
                <a:spcPts val="1200"/>
              </a:spcBef>
              <a:spcAft>
                <a:spcPts val="0"/>
              </a:spcAft>
              <a:buNone/>
            </a:pPr>
            <a:r>
              <a:t/>
            </a:r>
            <a:endParaRPr/>
          </a:p>
          <a:p>
            <a:pPr indent="0" lvl="0" marL="0" rtl="0" algn="l">
              <a:lnSpc>
                <a:spcPct val="100000"/>
              </a:lnSpc>
              <a:spcBef>
                <a:spcPts val="1200"/>
              </a:spcBef>
              <a:spcAft>
                <a:spcPts val="0"/>
              </a:spcAft>
              <a:buNone/>
            </a:pPr>
            <a:r>
              <a:t/>
            </a:r>
            <a:endParaRPr/>
          </a:p>
          <a:p>
            <a:pPr indent="0" lvl="0" marL="0" rtl="0" algn="l">
              <a:lnSpc>
                <a:spcPct val="100000"/>
              </a:lnSpc>
              <a:spcBef>
                <a:spcPts val="1200"/>
              </a:spcBef>
              <a:spcAft>
                <a:spcPts val="0"/>
              </a:spcAft>
              <a:buNone/>
            </a:pPr>
            <a:r>
              <a:rPr lang="en"/>
              <a:t>Performed Spearman’s Correlation Test for data samples w/ non-Gaussian distribution:</a:t>
            </a:r>
            <a:endParaRPr/>
          </a:p>
          <a:p>
            <a:pPr indent="0" lvl="0" marL="0" rtl="0" algn="l">
              <a:lnSpc>
                <a:spcPct val="100000"/>
              </a:lnSpc>
              <a:spcBef>
                <a:spcPts val="1200"/>
              </a:spcBef>
              <a:spcAft>
                <a:spcPts val="0"/>
              </a:spcAft>
              <a:buNone/>
            </a:pPr>
            <a:r>
              <a:t/>
            </a:r>
            <a:endParaRPr/>
          </a:p>
          <a:p>
            <a:pPr indent="0" lvl="0" marL="0" rtl="0" algn="l">
              <a:spcBef>
                <a:spcPts val="1200"/>
              </a:spcBef>
              <a:spcAft>
                <a:spcPts val="1200"/>
              </a:spcAft>
              <a:buNone/>
            </a:pPr>
            <a:r>
              <a:t/>
            </a:r>
            <a:endParaRPr/>
          </a:p>
        </p:txBody>
      </p:sp>
      <p:pic>
        <p:nvPicPr>
          <p:cNvPr id="461" name="Google Shape;461;p38"/>
          <p:cNvPicPr preferRelativeResize="0"/>
          <p:nvPr/>
        </p:nvPicPr>
        <p:blipFill>
          <a:blip r:embed="rId4">
            <a:alphaModFix/>
          </a:blip>
          <a:stretch>
            <a:fillRect/>
          </a:stretch>
        </p:blipFill>
        <p:spPr>
          <a:xfrm>
            <a:off x="1571688" y="1956225"/>
            <a:ext cx="5591175" cy="666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Alabama Correlations</a:t>
            </a:r>
            <a:endParaRPr/>
          </a:p>
        </p:txBody>
      </p:sp>
      <p:pic>
        <p:nvPicPr>
          <p:cNvPr id="467" name="Google Shape;467;p39"/>
          <p:cNvPicPr preferRelativeResize="0"/>
          <p:nvPr/>
        </p:nvPicPr>
        <p:blipFill>
          <a:blip r:embed="rId3">
            <a:alphaModFix/>
          </a:blip>
          <a:stretch>
            <a:fillRect/>
          </a:stretch>
        </p:blipFill>
        <p:spPr>
          <a:xfrm>
            <a:off x="931613" y="1230800"/>
            <a:ext cx="4385175" cy="3715600"/>
          </a:xfrm>
          <a:prstGeom prst="rect">
            <a:avLst/>
          </a:prstGeom>
          <a:noFill/>
          <a:ln>
            <a:noFill/>
          </a:ln>
        </p:spPr>
      </p:pic>
      <p:sp>
        <p:nvSpPr>
          <p:cNvPr id="468" name="Google Shape;468;p39"/>
          <p:cNvSpPr/>
          <p:nvPr/>
        </p:nvSpPr>
        <p:spPr>
          <a:xfrm>
            <a:off x="2012600" y="1431925"/>
            <a:ext cx="2625600" cy="165900"/>
          </a:xfrm>
          <a:prstGeom prst="rect">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txBox="1"/>
          <p:nvPr/>
        </p:nvSpPr>
        <p:spPr>
          <a:xfrm>
            <a:off x="5624700" y="1431925"/>
            <a:ext cx="3519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Top correlations: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Population % of African-Americans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Poverty Rate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Obesity </a:t>
            </a:r>
            <a:endParaRPr>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Alabama Statistical Test #1</a:t>
            </a:r>
            <a:endParaRPr/>
          </a:p>
        </p:txBody>
      </p:sp>
      <p:sp>
        <p:nvSpPr>
          <p:cNvPr id="475" name="Google Shape;475;p40"/>
          <p:cNvSpPr txBox="1"/>
          <p:nvPr>
            <p:ph idx="1" type="body"/>
          </p:nvPr>
        </p:nvSpPr>
        <p:spPr>
          <a:xfrm>
            <a:off x="1303800" y="1544575"/>
            <a:ext cx="7030500" cy="2933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00"/>
              <a:t>Research Question:</a:t>
            </a:r>
            <a:r>
              <a:rPr lang="en" sz="1700"/>
              <a:t> </a:t>
            </a:r>
            <a:r>
              <a:rPr lang="en" sz="1700">
                <a:solidFill>
                  <a:srgbClr val="000000"/>
                </a:solidFill>
              </a:rPr>
              <a:t>Are food deserts more prevalent in counties that have higher populations of minorities?</a:t>
            </a:r>
            <a:endParaRPr sz="1700">
              <a:solidFill>
                <a:srgbClr val="000000"/>
              </a:solidFill>
            </a:endParaRPr>
          </a:p>
          <a:p>
            <a:pPr indent="0" lvl="0" marL="0" rtl="0" algn="l">
              <a:lnSpc>
                <a:spcPct val="100000"/>
              </a:lnSpc>
              <a:spcBef>
                <a:spcPts val="1200"/>
              </a:spcBef>
              <a:spcAft>
                <a:spcPts val="0"/>
              </a:spcAft>
              <a:buNone/>
            </a:pPr>
            <a:r>
              <a:rPr b="1" lang="en" sz="1700">
                <a:solidFill>
                  <a:srgbClr val="000000"/>
                </a:solidFill>
              </a:rPr>
              <a:t>Test Type:</a:t>
            </a:r>
            <a:r>
              <a:rPr lang="en" sz="1700">
                <a:solidFill>
                  <a:srgbClr val="000000"/>
                </a:solidFill>
              </a:rPr>
              <a:t> Unpaired T-Test (sample = 30)</a:t>
            </a:r>
            <a:endParaRPr sz="1700">
              <a:solidFill>
                <a:srgbClr val="000000"/>
              </a:solidFill>
            </a:endParaRPr>
          </a:p>
          <a:p>
            <a:pPr indent="0" lvl="0" marL="0" rtl="0" algn="l">
              <a:lnSpc>
                <a:spcPct val="100000"/>
              </a:lnSpc>
              <a:spcBef>
                <a:spcPts val="1200"/>
              </a:spcBef>
              <a:spcAft>
                <a:spcPts val="0"/>
              </a:spcAft>
              <a:buNone/>
            </a:pPr>
            <a:r>
              <a:rPr b="1" lang="en" sz="1700">
                <a:solidFill>
                  <a:srgbClr val="000000"/>
                </a:solidFill>
              </a:rPr>
              <a:t>Test Result: </a:t>
            </a:r>
            <a:r>
              <a:rPr lang="en" sz="1700">
                <a:solidFill>
                  <a:srgbClr val="000000"/>
                </a:solidFill>
                <a:highlight>
                  <a:srgbClr val="FFFFFF"/>
                </a:highlight>
              </a:rPr>
              <a:t>The amount of food deserts in primarily Caucasian counties is significantly different from the amount of food deserts in primarily African-American counties.</a:t>
            </a:r>
            <a:endParaRPr sz="1700">
              <a:solidFill>
                <a:srgbClr val="000000"/>
              </a:solidFill>
              <a:highlight>
                <a:srgbClr val="FFFFFF"/>
              </a:highlight>
            </a:endParaRPr>
          </a:p>
          <a:p>
            <a:pPr indent="0" lvl="0" marL="0" rtl="0" algn="ctr">
              <a:lnSpc>
                <a:spcPct val="100000"/>
              </a:lnSpc>
              <a:spcBef>
                <a:spcPts val="1200"/>
              </a:spcBef>
              <a:spcAft>
                <a:spcPts val="1200"/>
              </a:spcAft>
              <a:buNone/>
            </a:pPr>
            <a:r>
              <a:rPr lang="en" sz="1700">
                <a:solidFill>
                  <a:srgbClr val="000000"/>
                </a:solidFill>
                <a:highlight>
                  <a:srgbClr val="FFFFFF"/>
                </a:highlight>
              </a:rPr>
              <a:t>(P = 0.000, &lt; 0.05 so null hypothesis is rejected)</a:t>
            </a:r>
            <a:endParaRPr sz="1700">
              <a:solidFill>
                <a:srgbClr val="000000"/>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41"/>
          <p:cNvPicPr preferRelativeResize="0"/>
          <p:nvPr/>
        </p:nvPicPr>
        <p:blipFill>
          <a:blip r:embed="rId3">
            <a:alphaModFix/>
          </a:blip>
          <a:stretch>
            <a:fillRect/>
          </a:stretch>
        </p:blipFill>
        <p:spPr>
          <a:xfrm>
            <a:off x="1813600" y="109325"/>
            <a:ext cx="3002300" cy="2525750"/>
          </a:xfrm>
          <a:prstGeom prst="rect">
            <a:avLst/>
          </a:prstGeom>
          <a:noFill/>
          <a:ln>
            <a:noFill/>
          </a:ln>
        </p:spPr>
      </p:pic>
      <p:pic>
        <p:nvPicPr>
          <p:cNvPr id="481" name="Google Shape;481;p41"/>
          <p:cNvPicPr preferRelativeResize="0"/>
          <p:nvPr/>
        </p:nvPicPr>
        <p:blipFill>
          <a:blip r:embed="rId4">
            <a:alphaModFix/>
          </a:blip>
          <a:stretch>
            <a:fillRect/>
          </a:stretch>
        </p:blipFill>
        <p:spPr>
          <a:xfrm>
            <a:off x="5377775" y="133000"/>
            <a:ext cx="3002300" cy="2398666"/>
          </a:xfrm>
          <a:prstGeom prst="rect">
            <a:avLst/>
          </a:prstGeom>
          <a:noFill/>
          <a:ln>
            <a:noFill/>
          </a:ln>
        </p:spPr>
      </p:pic>
      <p:pic>
        <p:nvPicPr>
          <p:cNvPr id="482" name="Google Shape;482;p41"/>
          <p:cNvPicPr preferRelativeResize="0"/>
          <p:nvPr/>
        </p:nvPicPr>
        <p:blipFill>
          <a:blip r:embed="rId5">
            <a:alphaModFix/>
          </a:blip>
          <a:stretch>
            <a:fillRect/>
          </a:stretch>
        </p:blipFill>
        <p:spPr>
          <a:xfrm>
            <a:off x="1813600" y="2571750"/>
            <a:ext cx="2965022" cy="2525749"/>
          </a:xfrm>
          <a:prstGeom prst="rect">
            <a:avLst/>
          </a:prstGeom>
          <a:noFill/>
          <a:ln>
            <a:noFill/>
          </a:ln>
        </p:spPr>
      </p:pic>
      <p:pic>
        <p:nvPicPr>
          <p:cNvPr id="483" name="Google Shape;483;p41"/>
          <p:cNvPicPr preferRelativeResize="0"/>
          <p:nvPr/>
        </p:nvPicPr>
        <p:blipFill>
          <a:blip r:embed="rId6">
            <a:alphaModFix/>
          </a:blip>
          <a:stretch>
            <a:fillRect/>
          </a:stretch>
        </p:blipFill>
        <p:spPr>
          <a:xfrm>
            <a:off x="5377775" y="2635075"/>
            <a:ext cx="3002300" cy="23986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sp>
        <p:nvSpPr>
          <p:cNvPr id="291" name="Google Shape;291;p1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rgbClr val="000000"/>
              </a:buClr>
              <a:buSzPts val="1800"/>
              <a:buChar char="●"/>
            </a:pPr>
            <a:r>
              <a:rPr lang="en" sz="1800">
                <a:solidFill>
                  <a:srgbClr val="000000"/>
                </a:solidFill>
              </a:rPr>
              <a:t>A food desert is an area of a community that lacks access to healthy, fresh food</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More than 2 million people in the US live within a food desert</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Food deserts are typically found in impoverished communities composed mainly of minorities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Food deserts may inhibit people from living healthy lives  </a:t>
            </a:r>
            <a:endParaRPr sz="2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Alabama Statistical Test #2</a:t>
            </a:r>
            <a:endParaRPr/>
          </a:p>
        </p:txBody>
      </p:sp>
      <p:sp>
        <p:nvSpPr>
          <p:cNvPr id="489" name="Google Shape;489;p42"/>
          <p:cNvSpPr txBox="1"/>
          <p:nvPr>
            <p:ph idx="1" type="body"/>
          </p:nvPr>
        </p:nvSpPr>
        <p:spPr>
          <a:xfrm>
            <a:off x="1303800" y="1597875"/>
            <a:ext cx="7030500" cy="2933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1700"/>
              <a:t>Research Question:</a:t>
            </a:r>
            <a:r>
              <a:rPr lang="en" sz="1700"/>
              <a:t> </a:t>
            </a:r>
            <a:r>
              <a:rPr lang="en" sz="1800">
                <a:solidFill>
                  <a:srgbClr val="000000"/>
                </a:solidFill>
              </a:rPr>
              <a:t>Do food deserts result in higher percentages of people living with diabetes and cardiovascular diseases?</a:t>
            </a:r>
            <a:endParaRPr sz="1700">
              <a:solidFill>
                <a:srgbClr val="000000"/>
              </a:solidFill>
            </a:endParaRPr>
          </a:p>
          <a:p>
            <a:pPr indent="0" lvl="0" marL="0" rtl="0" algn="l">
              <a:lnSpc>
                <a:spcPct val="100000"/>
              </a:lnSpc>
              <a:spcBef>
                <a:spcPts val="1200"/>
              </a:spcBef>
              <a:spcAft>
                <a:spcPts val="0"/>
              </a:spcAft>
              <a:buNone/>
            </a:pPr>
            <a:r>
              <a:rPr b="1" lang="en" sz="1700">
                <a:solidFill>
                  <a:srgbClr val="000000"/>
                </a:solidFill>
              </a:rPr>
              <a:t>Test Type:</a:t>
            </a:r>
            <a:r>
              <a:rPr lang="en" sz="1700">
                <a:solidFill>
                  <a:srgbClr val="000000"/>
                </a:solidFill>
              </a:rPr>
              <a:t> Unpaired T-Test </a:t>
            </a:r>
            <a:r>
              <a:rPr lang="en" sz="1700">
                <a:solidFill>
                  <a:srgbClr val="000000"/>
                </a:solidFill>
              </a:rPr>
              <a:t>(sample = 30)</a:t>
            </a:r>
            <a:endParaRPr sz="1700">
              <a:solidFill>
                <a:srgbClr val="000000"/>
              </a:solidFill>
            </a:endParaRPr>
          </a:p>
          <a:p>
            <a:pPr indent="0" lvl="0" marL="0" rtl="0" algn="l">
              <a:lnSpc>
                <a:spcPct val="100000"/>
              </a:lnSpc>
              <a:spcBef>
                <a:spcPts val="1200"/>
              </a:spcBef>
              <a:spcAft>
                <a:spcPts val="0"/>
              </a:spcAft>
              <a:buNone/>
            </a:pPr>
            <a:r>
              <a:rPr b="1" lang="en" sz="1700">
                <a:solidFill>
                  <a:srgbClr val="000000"/>
                </a:solidFill>
              </a:rPr>
              <a:t>Test Result: </a:t>
            </a:r>
            <a:r>
              <a:rPr lang="en" sz="1700">
                <a:solidFill>
                  <a:srgbClr val="000000"/>
                </a:solidFill>
                <a:highlight>
                  <a:srgbClr val="FFFFFF"/>
                </a:highlight>
              </a:rPr>
              <a:t>The amount of food deserts in counties with high percentages of high-cholesterol and diagnosed diabetes are similar to the amount in counties with low percentages </a:t>
            </a:r>
            <a:r>
              <a:rPr lang="en" sz="1700">
                <a:solidFill>
                  <a:srgbClr val="000000"/>
                </a:solidFill>
                <a:highlight>
                  <a:srgbClr val="FFFFFF"/>
                </a:highlight>
              </a:rPr>
              <a:t>of high-cholesterol and diagnosed diabetes. </a:t>
            </a:r>
            <a:endParaRPr sz="1700">
              <a:solidFill>
                <a:srgbClr val="000000"/>
              </a:solidFill>
              <a:highlight>
                <a:srgbClr val="FFFFFF"/>
              </a:highlight>
            </a:endParaRPr>
          </a:p>
          <a:p>
            <a:pPr indent="0" lvl="0" marL="0" rtl="0" algn="ctr">
              <a:lnSpc>
                <a:spcPct val="100000"/>
              </a:lnSpc>
              <a:spcBef>
                <a:spcPts val="1200"/>
              </a:spcBef>
              <a:spcAft>
                <a:spcPts val="1200"/>
              </a:spcAft>
              <a:buNone/>
            </a:pPr>
            <a:r>
              <a:rPr lang="en" sz="1700">
                <a:solidFill>
                  <a:srgbClr val="000000"/>
                </a:solidFill>
                <a:highlight>
                  <a:srgbClr val="FFFFFF"/>
                </a:highlight>
              </a:rPr>
              <a:t>(</a:t>
            </a:r>
            <a:r>
              <a:rPr lang="en" sz="1700">
                <a:solidFill>
                  <a:srgbClr val="000000"/>
                </a:solidFill>
                <a:highlight>
                  <a:schemeClr val="lt1"/>
                </a:highlight>
              </a:rPr>
              <a:t>P</a:t>
            </a:r>
            <a:r>
              <a:rPr baseline="-25000" lang="en" sz="1700">
                <a:solidFill>
                  <a:srgbClr val="000000"/>
                </a:solidFill>
                <a:highlight>
                  <a:schemeClr val="lt1"/>
                </a:highlight>
              </a:rPr>
              <a:t>Diabetes </a:t>
            </a:r>
            <a:r>
              <a:rPr lang="en" sz="1700">
                <a:solidFill>
                  <a:srgbClr val="000000"/>
                </a:solidFill>
                <a:highlight>
                  <a:schemeClr val="lt1"/>
                </a:highlight>
              </a:rPr>
              <a:t>= 0.110, </a:t>
            </a:r>
            <a:r>
              <a:rPr lang="en" sz="1700">
                <a:solidFill>
                  <a:srgbClr val="000000"/>
                </a:solidFill>
                <a:highlight>
                  <a:srgbClr val="FFFFFF"/>
                </a:highlight>
              </a:rPr>
              <a:t>P</a:t>
            </a:r>
            <a:r>
              <a:rPr baseline="-25000" lang="en" sz="1700">
                <a:solidFill>
                  <a:srgbClr val="000000"/>
                </a:solidFill>
                <a:highlight>
                  <a:srgbClr val="FFFFFF"/>
                </a:highlight>
              </a:rPr>
              <a:t>High-Cholesterol </a:t>
            </a:r>
            <a:r>
              <a:rPr lang="en" sz="1700">
                <a:solidFill>
                  <a:srgbClr val="000000"/>
                </a:solidFill>
                <a:highlight>
                  <a:srgbClr val="FFFFFF"/>
                </a:highlight>
              </a:rPr>
              <a:t>= 0.409 &gt; 0.05 so null hypothesis is accepted)</a:t>
            </a:r>
            <a:endParaRPr sz="1700">
              <a:solidFill>
                <a:srgbClr val="000000"/>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43"/>
          <p:cNvPicPr preferRelativeResize="0"/>
          <p:nvPr/>
        </p:nvPicPr>
        <p:blipFill>
          <a:blip r:embed="rId3">
            <a:alphaModFix/>
          </a:blip>
          <a:stretch>
            <a:fillRect/>
          </a:stretch>
        </p:blipFill>
        <p:spPr>
          <a:xfrm>
            <a:off x="1530700" y="156400"/>
            <a:ext cx="3041300" cy="2396813"/>
          </a:xfrm>
          <a:prstGeom prst="rect">
            <a:avLst/>
          </a:prstGeom>
          <a:noFill/>
          <a:ln>
            <a:noFill/>
          </a:ln>
        </p:spPr>
      </p:pic>
      <p:pic>
        <p:nvPicPr>
          <p:cNvPr id="495" name="Google Shape;495;p43"/>
          <p:cNvPicPr preferRelativeResize="0"/>
          <p:nvPr/>
        </p:nvPicPr>
        <p:blipFill>
          <a:blip r:embed="rId4">
            <a:alphaModFix/>
          </a:blip>
          <a:stretch>
            <a:fillRect/>
          </a:stretch>
        </p:blipFill>
        <p:spPr>
          <a:xfrm>
            <a:off x="4975827" y="152401"/>
            <a:ext cx="3088297" cy="2433874"/>
          </a:xfrm>
          <a:prstGeom prst="rect">
            <a:avLst/>
          </a:prstGeom>
          <a:noFill/>
          <a:ln>
            <a:noFill/>
          </a:ln>
        </p:spPr>
      </p:pic>
      <p:pic>
        <p:nvPicPr>
          <p:cNvPr id="496" name="Google Shape;496;p43"/>
          <p:cNvPicPr preferRelativeResize="0"/>
          <p:nvPr/>
        </p:nvPicPr>
        <p:blipFill>
          <a:blip r:embed="rId5">
            <a:alphaModFix/>
          </a:blip>
          <a:stretch>
            <a:fillRect/>
          </a:stretch>
        </p:blipFill>
        <p:spPr>
          <a:xfrm>
            <a:off x="3282075" y="2670475"/>
            <a:ext cx="3000054" cy="2396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Alabama Statistical Test #3</a:t>
            </a:r>
            <a:endParaRPr/>
          </a:p>
        </p:txBody>
      </p:sp>
      <p:sp>
        <p:nvSpPr>
          <p:cNvPr id="502" name="Google Shape;502;p44"/>
          <p:cNvSpPr txBox="1"/>
          <p:nvPr>
            <p:ph idx="1" type="body"/>
          </p:nvPr>
        </p:nvSpPr>
        <p:spPr>
          <a:xfrm>
            <a:off x="1303800" y="1597875"/>
            <a:ext cx="7030500" cy="2933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1700"/>
              <a:t>Research Question:</a:t>
            </a:r>
            <a:r>
              <a:rPr lang="en" sz="1700"/>
              <a:t> </a:t>
            </a:r>
            <a:r>
              <a:rPr lang="en" sz="1800">
                <a:solidFill>
                  <a:srgbClr val="000000"/>
                </a:solidFill>
              </a:rPr>
              <a:t>Does lacking a vehicle and living in a food desert increase risk of becoming unhealthy?</a:t>
            </a:r>
            <a:endParaRPr sz="1700">
              <a:solidFill>
                <a:srgbClr val="000000"/>
              </a:solidFill>
            </a:endParaRPr>
          </a:p>
          <a:p>
            <a:pPr indent="0" lvl="0" marL="0" rtl="0" algn="l">
              <a:lnSpc>
                <a:spcPct val="100000"/>
              </a:lnSpc>
              <a:spcBef>
                <a:spcPts val="1200"/>
              </a:spcBef>
              <a:spcAft>
                <a:spcPts val="0"/>
              </a:spcAft>
              <a:buNone/>
            </a:pPr>
            <a:r>
              <a:rPr b="1" lang="en" sz="1700">
                <a:solidFill>
                  <a:srgbClr val="000000"/>
                </a:solidFill>
              </a:rPr>
              <a:t>Test Type:</a:t>
            </a:r>
            <a:r>
              <a:rPr lang="en" sz="1700">
                <a:solidFill>
                  <a:srgbClr val="000000"/>
                </a:solidFill>
              </a:rPr>
              <a:t> </a:t>
            </a:r>
            <a:r>
              <a:rPr lang="en" sz="1800">
                <a:solidFill>
                  <a:srgbClr val="000000"/>
                </a:solidFill>
                <a:highlight>
                  <a:srgbClr val="FFFFFF"/>
                </a:highlight>
              </a:rPr>
              <a:t>Mann-Whitney U test</a:t>
            </a:r>
            <a:r>
              <a:rPr lang="en" sz="1950">
                <a:solidFill>
                  <a:srgbClr val="000000"/>
                </a:solidFill>
                <a:highlight>
                  <a:srgbClr val="FFFFFF"/>
                </a:highlight>
              </a:rPr>
              <a:t> </a:t>
            </a:r>
            <a:r>
              <a:rPr lang="en" sz="1700">
                <a:solidFill>
                  <a:srgbClr val="000000"/>
                </a:solidFill>
              </a:rPr>
              <a:t>(sample = 30)</a:t>
            </a:r>
            <a:endParaRPr sz="1700">
              <a:solidFill>
                <a:srgbClr val="000000"/>
              </a:solidFill>
            </a:endParaRPr>
          </a:p>
          <a:p>
            <a:pPr indent="0" lvl="0" marL="0" rtl="0" algn="l">
              <a:lnSpc>
                <a:spcPct val="100000"/>
              </a:lnSpc>
              <a:spcBef>
                <a:spcPts val="1200"/>
              </a:spcBef>
              <a:spcAft>
                <a:spcPts val="0"/>
              </a:spcAft>
              <a:buNone/>
            </a:pPr>
            <a:r>
              <a:rPr b="1" lang="en" sz="1700">
                <a:solidFill>
                  <a:srgbClr val="000000"/>
                </a:solidFill>
              </a:rPr>
              <a:t>Test Result: </a:t>
            </a:r>
            <a:r>
              <a:rPr lang="en" sz="1700">
                <a:solidFill>
                  <a:srgbClr val="000000"/>
                </a:solidFill>
                <a:highlight>
                  <a:schemeClr val="lt1"/>
                </a:highlight>
              </a:rPr>
              <a:t>The percentages of people living with obesity and high-cholesterol in counties that have more housing units without a vehicle is similar to the percentages of people living with obesity and high-cholesterol in counties that have less housing units without a vehicle.</a:t>
            </a:r>
            <a:endParaRPr b="1" sz="1700">
              <a:solidFill>
                <a:srgbClr val="000000"/>
              </a:solidFill>
            </a:endParaRPr>
          </a:p>
          <a:p>
            <a:pPr indent="0" lvl="0" marL="0" rtl="0" algn="ctr">
              <a:lnSpc>
                <a:spcPct val="100000"/>
              </a:lnSpc>
              <a:spcBef>
                <a:spcPts val="1200"/>
              </a:spcBef>
              <a:spcAft>
                <a:spcPts val="1200"/>
              </a:spcAft>
              <a:buNone/>
            </a:pPr>
            <a:r>
              <a:rPr lang="en" sz="1600">
                <a:solidFill>
                  <a:srgbClr val="000000"/>
                </a:solidFill>
                <a:highlight>
                  <a:schemeClr val="lt1"/>
                </a:highlight>
              </a:rPr>
              <a:t>(P</a:t>
            </a:r>
            <a:r>
              <a:rPr baseline="-25000" lang="en" sz="1600">
                <a:solidFill>
                  <a:srgbClr val="000000"/>
                </a:solidFill>
                <a:highlight>
                  <a:schemeClr val="lt1"/>
                </a:highlight>
              </a:rPr>
              <a:t>Obesity </a:t>
            </a:r>
            <a:r>
              <a:rPr lang="en" sz="1600">
                <a:solidFill>
                  <a:srgbClr val="000000"/>
                </a:solidFill>
                <a:highlight>
                  <a:schemeClr val="lt1"/>
                </a:highlight>
              </a:rPr>
              <a:t>= 0.068, P</a:t>
            </a:r>
            <a:r>
              <a:rPr baseline="-25000" lang="en" sz="1600">
                <a:solidFill>
                  <a:srgbClr val="000000"/>
                </a:solidFill>
                <a:highlight>
                  <a:schemeClr val="lt1"/>
                </a:highlight>
              </a:rPr>
              <a:t>High-Cholesterol </a:t>
            </a:r>
            <a:r>
              <a:rPr lang="en" sz="1600">
                <a:solidFill>
                  <a:srgbClr val="000000"/>
                </a:solidFill>
                <a:highlight>
                  <a:schemeClr val="lt1"/>
                </a:highlight>
              </a:rPr>
              <a:t>= 0.057 &gt; 0.05 so null hypothesis is accepted)</a:t>
            </a:r>
            <a:endParaRPr sz="16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5"/>
          <p:cNvPicPr preferRelativeResize="0"/>
          <p:nvPr/>
        </p:nvPicPr>
        <p:blipFill>
          <a:blip r:embed="rId3">
            <a:alphaModFix/>
          </a:blip>
          <a:stretch>
            <a:fillRect/>
          </a:stretch>
        </p:blipFill>
        <p:spPr>
          <a:xfrm>
            <a:off x="1919050" y="248925"/>
            <a:ext cx="2809150" cy="2197825"/>
          </a:xfrm>
          <a:prstGeom prst="rect">
            <a:avLst/>
          </a:prstGeom>
          <a:noFill/>
          <a:ln>
            <a:noFill/>
          </a:ln>
        </p:spPr>
      </p:pic>
      <p:pic>
        <p:nvPicPr>
          <p:cNvPr id="508" name="Google Shape;508;p45"/>
          <p:cNvPicPr preferRelativeResize="0"/>
          <p:nvPr/>
        </p:nvPicPr>
        <p:blipFill>
          <a:blip r:embed="rId4">
            <a:alphaModFix/>
          </a:blip>
          <a:stretch>
            <a:fillRect/>
          </a:stretch>
        </p:blipFill>
        <p:spPr>
          <a:xfrm>
            <a:off x="5076575" y="248925"/>
            <a:ext cx="2891643" cy="2197825"/>
          </a:xfrm>
          <a:prstGeom prst="rect">
            <a:avLst/>
          </a:prstGeom>
          <a:noFill/>
          <a:ln>
            <a:noFill/>
          </a:ln>
        </p:spPr>
      </p:pic>
      <p:pic>
        <p:nvPicPr>
          <p:cNvPr id="509" name="Google Shape;509;p45"/>
          <p:cNvPicPr preferRelativeResize="0"/>
          <p:nvPr/>
        </p:nvPicPr>
        <p:blipFill>
          <a:blip r:embed="rId5">
            <a:alphaModFix/>
          </a:blip>
          <a:stretch>
            <a:fillRect/>
          </a:stretch>
        </p:blipFill>
        <p:spPr>
          <a:xfrm>
            <a:off x="2926151" y="2571751"/>
            <a:ext cx="4107849" cy="2314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Alabama Statistical Test #4</a:t>
            </a:r>
            <a:endParaRPr/>
          </a:p>
        </p:txBody>
      </p:sp>
      <p:sp>
        <p:nvSpPr>
          <p:cNvPr id="515" name="Google Shape;515;p46"/>
          <p:cNvSpPr txBox="1"/>
          <p:nvPr>
            <p:ph idx="1" type="body"/>
          </p:nvPr>
        </p:nvSpPr>
        <p:spPr>
          <a:xfrm>
            <a:off x="1303800" y="1597875"/>
            <a:ext cx="7030500" cy="2933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00"/>
              <a:t>Research Question:</a:t>
            </a:r>
            <a:r>
              <a:rPr lang="en" sz="1700"/>
              <a:t> </a:t>
            </a:r>
            <a:r>
              <a:rPr lang="en" sz="1800">
                <a:solidFill>
                  <a:srgbClr val="000000"/>
                </a:solidFill>
              </a:rPr>
              <a:t>Do people that live in low-income and high poverty rate communities have a greater chance of living in a food desert?</a:t>
            </a:r>
            <a:endParaRPr sz="1700">
              <a:solidFill>
                <a:srgbClr val="000000"/>
              </a:solidFill>
            </a:endParaRPr>
          </a:p>
          <a:p>
            <a:pPr indent="0" lvl="0" marL="0" rtl="0" algn="l">
              <a:lnSpc>
                <a:spcPct val="100000"/>
              </a:lnSpc>
              <a:spcBef>
                <a:spcPts val="1200"/>
              </a:spcBef>
              <a:spcAft>
                <a:spcPts val="0"/>
              </a:spcAft>
              <a:buNone/>
            </a:pPr>
            <a:r>
              <a:rPr b="1" lang="en" sz="1700">
                <a:solidFill>
                  <a:srgbClr val="000000"/>
                </a:solidFill>
              </a:rPr>
              <a:t>Test Type:</a:t>
            </a:r>
            <a:r>
              <a:rPr lang="en" sz="1700">
                <a:solidFill>
                  <a:srgbClr val="000000"/>
                </a:solidFill>
              </a:rPr>
              <a:t> Unpaired T-Test </a:t>
            </a:r>
            <a:r>
              <a:rPr lang="en" sz="1700">
                <a:solidFill>
                  <a:srgbClr val="000000"/>
                </a:solidFill>
              </a:rPr>
              <a:t>(sample = 30)</a:t>
            </a:r>
            <a:endParaRPr sz="1700">
              <a:solidFill>
                <a:srgbClr val="000000"/>
              </a:solidFill>
            </a:endParaRPr>
          </a:p>
          <a:p>
            <a:pPr indent="0" lvl="0" marL="0" rtl="0" algn="l">
              <a:lnSpc>
                <a:spcPct val="100000"/>
              </a:lnSpc>
              <a:spcBef>
                <a:spcPts val="1200"/>
              </a:spcBef>
              <a:spcAft>
                <a:spcPts val="0"/>
              </a:spcAft>
              <a:buNone/>
            </a:pPr>
            <a:r>
              <a:rPr b="1" lang="en" sz="1700">
                <a:solidFill>
                  <a:srgbClr val="000000"/>
                </a:solidFill>
              </a:rPr>
              <a:t>Test Result: </a:t>
            </a:r>
            <a:r>
              <a:rPr lang="en" sz="1700">
                <a:solidFill>
                  <a:srgbClr val="000000"/>
                </a:solidFill>
              </a:rPr>
              <a:t>The amount of food deserts in counties with low poverty rates is significantly different than the amount of food deserts in counties with high poverty rates.</a:t>
            </a:r>
            <a:endParaRPr sz="1700">
              <a:solidFill>
                <a:srgbClr val="000000"/>
              </a:solidFill>
            </a:endParaRPr>
          </a:p>
          <a:p>
            <a:pPr indent="0" lvl="0" marL="0" rtl="0" algn="ctr">
              <a:lnSpc>
                <a:spcPct val="100000"/>
              </a:lnSpc>
              <a:spcBef>
                <a:spcPts val="1200"/>
              </a:spcBef>
              <a:spcAft>
                <a:spcPts val="1200"/>
              </a:spcAft>
              <a:buNone/>
            </a:pPr>
            <a:r>
              <a:rPr lang="en" sz="1700">
                <a:solidFill>
                  <a:srgbClr val="000000"/>
                </a:solidFill>
              </a:rPr>
              <a:t>(P = 0.005 &lt; 0.05 so null hypothesis is rejected)</a:t>
            </a:r>
            <a:endParaRPr sz="17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47"/>
          <p:cNvPicPr preferRelativeResize="0"/>
          <p:nvPr/>
        </p:nvPicPr>
        <p:blipFill>
          <a:blip r:embed="rId3">
            <a:alphaModFix/>
          </a:blip>
          <a:stretch>
            <a:fillRect/>
          </a:stretch>
        </p:blipFill>
        <p:spPr>
          <a:xfrm>
            <a:off x="786625" y="1368025"/>
            <a:ext cx="3619549" cy="3026750"/>
          </a:xfrm>
          <a:prstGeom prst="rect">
            <a:avLst/>
          </a:prstGeom>
          <a:noFill/>
          <a:ln>
            <a:noFill/>
          </a:ln>
        </p:spPr>
      </p:pic>
      <p:pic>
        <p:nvPicPr>
          <p:cNvPr id="521" name="Google Shape;521;p47"/>
          <p:cNvPicPr preferRelativeResize="0"/>
          <p:nvPr/>
        </p:nvPicPr>
        <p:blipFill>
          <a:blip r:embed="rId4">
            <a:alphaModFix/>
          </a:blip>
          <a:stretch>
            <a:fillRect/>
          </a:stretch>
        </p:blipFill>
        <p:spPr>
          <a:xfrm>
            <a:off x="4727375" y="1288100"/>
            <a:ext cx="3676650" cy="3198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Alabama vs. Mississippi</a:t>
            </a:r>
            <a:endParaRPr/>
          </a:p>
        </p:txBody>
      </p:sp>
      <p:graphicFrame>
        <p:nvGraphicFramePr>
          <p:cNvPr id="527" name="Google Shape;527;p48"/>
          <p:cNvGraphicFramePr/>
          <p:nvPr/>
        </p:nvGraphicFramePr>
        <p:xfrm>
          <a:off x="66825" y="1067500"/>
          <a:ext cx="3000000" cy="3000000"/>
        </p:xfrm>
        <a:graphic>
          <a:graphicData uri="http://schemas.openxmlformats.org/drawingml/2006/table">
            <a:tbl>
              <a:tblPr>
                <a:noFill/>
                <a:tableStyleId>{D8A46964-CCC7-4F01-907E-453B2FFEBA17}</a:tableStyleId>
              </a:tblPr>
              <a:tblGrid>
                <a:gridCol w="6446625"/>
                <a:gridCol w="1259450"/>
                <a:gridCol w="1294900"/>
              </a:tblGrid>
              <a:tr h="600875">
                <a:tc>
                  <a:txBody>
                    <a:bodyPr/>
                    <a:lstStyle/>
                    <a:p>
                      <a:pPr indent="0" lvl="0" marL="0" rtl="0" algn="l">
                        <a:spcBef>
                          <a:spcPts val="0"/>
                        </a:spcBef>
                        <a:spcAft>
                          <a:spcPts val="0"/>
                        </a:spcAft>
                        <a:buNone/>
                      </a:pPr>
                      <a:r>
                        <a:rPr lang="en" sz="1900"/>
                        <a:t> </a:t>
                      </a:r>
                      <a:r>
                        <a:rPr b="1" lang="en" sz="1600"/>
                        <a:t>Null Hypothesis</a:t>
                      </a:r>
                      <a:endParaRPr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600"/>
                        <a:t>Alabama</a:t>
                      </a:r>
                      <a:endParaRPr b="1" sz="1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600"/>
                        <a:t>Mississippi</a:t>
                      </a:r>
                      <a:endParaRPr b="1" sz="1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a:txBody>
                    <a:bodyPr/>
                    <a:lstStyle/>
                    <a:p>
                      <a:pPr indent="0" lvl="0" marL="0" rtl="0" algn="l">
                        <a:lnSpc>
                          <a:spcPct val="105000"/>
                        </a:lnSpc>
                        <a:spcBef>
                          <a:spcPts val="1200"/>
                        </a:spcBef>
                        <a:spcAft>
                          <a:spcPts val="1200"/>
                        </a:spcAft>
                        <a:buNone/>
                      </a:pPr>
                      <a:r>
                        <a:rPr lang="en" sz="1200">
                          <a:latin typeface="Nunito"/>
                          <a:ea typeface="Nunito"/>
                          <a:cs typeface="Nunito"/>
                          <a:sym typeface="Nunito"/>
                        </a:rPr>
                        <a:t>Food deserts are not more prevalent in higher populations of minorities. </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H</a:t>
                      </a:r>
                      <a:r>
                        <a:rPr baseline="-25000" lang="en" sz="1300"/>
                        <a:t>0</a:t>
                      </a:r>
                      <a:r>
                        <a:rPr lang="en" sz="1300"/>
                        <a:t> rejected</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H</a:t>
                      </a:r>
                      <a:r>
                        <a:rPr baseline="-25000" lang="en" sz="1300"/>
                        <a:t>0</a:t>
                      </a:r>
                      <a:r>
                        <a:rPr lang="en" sz="1300"/>
                        <a:t> accepted</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2050">
                <a:tc>
                  <a:txBody>
                    <a:bodyPr/>
                    <a:lstStyle/>
                    <a:p>
                      <a:pPr indent="0" lvl="0" marL="0" rtl="0" algn="l">
                        <a:spcBef>
                          <a:spcPts val="0"/>
                        </a:spcBef>
                        <a:spcAft>
                          <a:spcPts val="0"/>
                        </a:spcAft>
                        <a:buNone/>
                      </a:pPr>
                      <a:r>
                        <a:rPr lang="en" sz="1200">
                          <a:latin typeface="Nunito"/>
                          <a:ea typeface="Nunito"/>
                          <a:cs typeface="Nunito"/>
                          <a:sym typeface="Nunito"/>
                        </a:rPr>
                        <a:t>Food deserts do not contribute to increased percentages of diabetes, high-cholesterol, obesity or cardiovascular diseases. </a:t>
                      </a:r>
                      <a:endParaRPr sz="1200">
                        <a:latin typeface="Nunito"/>
                        <a:ea typeface="Nunito"/>
                        <a:cs typeface="Nunito"/>
                        <a:sym typeface="Nunito"/>
                      </a:endParaRPr>
                    </a:p>
                    <a:p>
                      <a:pPr indent="0" lvl="0" marL="0" rtl="0" algn="l">
                        <a:spcBef>
                          <a:spcPts val="0"/>
                        </a:spcBef>
                        <a:spcAft>
                          <a:spcPts val="0"/>
                        </a:spcAft>
                        <a:buNone/>
                      </a:pPr>
                      <a:r>
                        <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H</a:t>
                      </a:r>
                      <a:r>
                        <a:rPr baseline="-25000" lang="en" sz="1300"/>
                        <a:t>0</a:t>
                      </a:r>
                      <a:r>
                        <a:rPr lang="en" sz="1300"/>
                        <a:t> accepted</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H</a:t>
                      </a:r>
                      <a:r>
                        <a:rPr baseline="-25000" lang="en" sz="1300"/>
                        <a:t>0</a:t>
                      </a:r>
                      <a:r>
                        <a:rPr lang="en" sz="1300"/>
                        <a:t> accepted</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4150">
                <a:tc>
                  <a:txBody>
                    <a:bodyPr/>
                    <a:lstStyle/>
                    <a:p>
                      <a:pPr indent="0" lvl="0" marL="0" rtl="0" algn="l">
                        <a:lnSpc>
                          <a:spcPct val="105000"/>
                        </a:lnSpc>
                        <a:spcBef>
                          <a:spcPts val="1200"/>
                        </a:spcBef>
                        <a:spcAft>
                          <a:spcPts val="1200"/>
                        </a:spcAft>
                        <a:buNone/>
                      </a:pPr>
                      <a:r>
                        <a:rPr lang="en" sz="1200">
                          <a:latin typeface="Nunito"/>
                          <a:ea typeface="Nunito"/>
                          <a:cs typeface="Nunito"/>
                          <a:sym typeface="Nunito"/>
                        </a:rPr>
                        <a:t>Not having a vehicle and living in a food desert does not increase risk of becoming unhealthy.</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H</a:t>
                      </a:r>
                      <a:r>
                        <a:rPr baseline="-25000" lang="en" sz="1300"/>
                        <a:t>0</a:t>
                      </a:r>
                      <a:r>
                        <a:rPr lang="en" sz="1300"/>
                        <a:t> accepted</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H</a:t>
                      </a:r>
                      <a:r>
                        <a:rPr baseline="-25000" lang="en" sz="1300"/>
                        <a:t>0</a:t>
                      </a:r>
                      <a:r>
                        <a:rPr lang="en" sz="1300"/>
                        <a:t> rejected</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1150">
                <a:tc>
                  <a:txBody>
                    <a:bodyPr/>
                    <a:lstStyle/>
                    <a:p>
                      <a:pPr indent="0" lvl="0" marL="0" rtl="0" algn="l">
                        <a:lnSpc>
                          <a:spcPct val="105000"/>
                        </a:lnSpc>
                        <a:spcBef>
                          <a:spcPts val="1200"/>
                        </a:spcBef>
                        <a:spcAft>
                          <a:spcPts val="1200"/>
                        </a:spcAft>
                        <a:buNone/>
                      </a:pPr>
                      <a:r>
                        <a:rPr lang="en" sz="1200">
                          <a:latin typeface="Nunito"/>
                          <a:ea typeface="Nunito"/>
                          <a:cs typeface="Nunito"/>
                          <a:sym typeface="Nunito"/>
                        </a:rPr>
                        <a:t>People that live in low-income communities do not have a greater chance of living in a food desert.</a:t>
                      </a:r>
                      <a:endParaRPr b="1" sz="19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H</a:t>
                      </a:r>
                      <a:r>
                        <a:rPr baseline="-25000" lang="en" sz="1300"/>
                        <a:t>0</a:t>
                      </a:r>
                      <a:r>
                        <a:rPr lang="en" sz="1300"/>
                        <a:t> rejected</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H</a:t>
                      </a:r>
                      <a:r>
                        <a:rPr baseline="-25000" lang="en" sz="1300"/>
                        <a:t>0</a:t>
                      </a:r>
                      <a:r>
                        <a:rPr lang="en" sz="1300"/>
                        <a:t> accepted</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Predictive Modeling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0"/>
          <p:cNvSpPr txBox="1"/>
          <p:nvPr>
            <p:ph type="title"/>
          </p:nvPr>
        </p:nvSpPr>
        <p:spPr>
          <a:xfrm>
            <a:off x="1154725" y="2382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a:t>
            </a:r>
            <a:endParaRPr/>
          </a:p>
        </p:txBody>
      </p:sp>
      <p:sp>
        <p:nvSpPr>
          <p:cNvPr id="538" name="Google Shape;538;p50"/>
          <p:cNvSpPr txBox="1"/>
          <p:nvPr>
            <p:ph idx="1" type="body"/>
          </p:nvPr>
        </p:nvSpPr>
        <p:spPr>
          <a:xfrm>
            <a:off x="1111250" y="8532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 ML Models for predicting the proportion of food deserts in a county</a:t>
            </a:r>
            <a:endParaRPr/>
          </a:p>
          <a:p>
            <a:pPr indent="0" lvl="0" marL="0" rtl="0" algn="l">
              <a:spcBef>
                <a:spcPts val="1200"/>
              </a:spcBef>
              <a:spcAft>
                <a:spcPts val="0"/>
              </a:spcAft>
              <a:buNone/>
            </a:pPr>
            <a:r>
              <a:rPr lang="en"/>
              <a:t>Types of models created:</a:t>
            </a:r>
            <a:endParaRPr/>
          </a:p>
          <a:p>
            <a:pPr indent="-311150" lvl="0" marL="457200" rtl="0" algn="l">
              <a:spcBef>
                <a:spcPts val="1200"/>
              </a:spcBef>
              <a:spcAft>
                <a:spcPts val="0"/>
              </a:spcAft>
              <a:buSzPts val="1300"/>
              <a:buAutoNum type="arabicParenR"/>
            </a:pPr>
            <a:r>
              <a:rPr lang="en"/>
              <a:t>Model for counties in all states</a:t>
            </a:r>
            <a:endParaRPr/>
          </a:p>
          <a:p>
            <a:pPr indent="-311150" lvl="0" marL="457200" rtl="0" algn="l">
              <a:spcBef>
                <a:spcPts val="0"/>
              </a:spcBef>
              <a:spcAft>
                <a:spcPts val="0"/>
              </a:spcAft>
              <a:buSzPts val="1300"/>
              <a:buAutoNum type="arabicParenR"/>
            </a:pPr>
            <a:r>
              <a:rPr lang="en"/>
              <a:t>Model for counties in </a:t>
            </a:r>
            <a:r>
              <a:rPr lang="en"/>
              <a:t>low-performing states (AL, MS, WV)</a:t>
            </a:r>
            <a:endParaRPr/>
          </a:p>
          <a:p>
            <a:pPr indent="-311150" lvl="0" marL="457200" rtl="0" algn="l">
              <a:spcBef>
                <a:spcPts val="0"/>
              </a:spcBef>
              <a:spcAft>
                <a:spcPts val="0"/>
              </a:spcAft>
              <a:buSzPts val="1300"/>
              <a:buAutoNum type="arabicParenR"/>
            </a:pPr>
            <a:r>
              <a:rPr lang="en"/>
              <a:t>Model for counties in high-performing states (GA, CA, IN)</a:t>
            </a:r>
            <a:endParaRPr/>
          </a:p>
        </p:txBody>
      </p:sp>
      <p:pic>
        <p:nvPicPr>
          <p:cNvPr id="539" name="Google Shape;539;p50"/>
          <p:cNvPicPr preferRelativeResize="0"/>
          <p:nvPr/>
        </p:nvPicPr>
        <p:blipFill>
          <a:blip r:embed="rId3">
            <a:alphaModFix/>
          </a:blip>
          <a:stretch>
            <a:fillRect/>
          </a:stretch>
        </p:blipFill>
        <p:spPr>
          <a:xfrm>
            <a:off x="1919751" y="2888726"/>
            <a:ext cx="1662100" cy="2213325"/>
          </a:xfrm>
          <a:prstGeom prst="rect">
            <a:avLst/>
          </a:prstGeom>
          <a:noFill/>
          <a:ln>
            <a:noFill/>
          </a:ln>
        </p:spPr>
      </p:pic>
      <p:sp>
        <p:nvSpPr>
          <p:cNvPr id="540" name="Google Shape;540;p50"/>
          <p:cNvSpPr txBox="1"/>
          <p:nvPr/>
        </p:nvSpPr>
        <p:spPr>
          <a:xfrm>
            <a:off x="581475" y="2522200"/>
            <a:ext cx="207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Independent Variables:</a:t>
            </a:r>
            <a:endParaRPr>
              <a:latin typeface="Nunito"/>
              <a:ea typeface="Nunito"/>
              <a:cs typeface="Nunito"/>
              <a:sym typeface="Nunito"/>
            </a:endParaRPr>
          </a:p>
        </p:txBody>
      </p:sp>
      <p:sp>
        <p:nvSpPr>
          <p:cNvPr id="541" name="Google Shape;541;p50"/>
          <p:cNvSpPr txBox="1"/>
          <p:nvPr/>
        </p:nvSpPr>
        <p:spPr>
          <a:xfrm>
            <a:off x="5537475" y="2736950"/>
            <a:ext cx="207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Target </a:t>
            </a:r>
            <a:r>
              <a:rPr lang="en">
                <a:latin typeface="Nunito"/>
                <a:ea typeface="Nunito"/>
                <a:cs typeface="Nunito"/>
                <a:sym typeface="Nunito"/>
              </a:rPr>
              <a:t>Variable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LA1and10</a:t>
            </a:r>
            <a:endParaRPr>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1"/>
          <p:cNvSpPr txBox="1"/>
          <p:nvPr>
            <p:ph type="title"/>
          </p:nvPr>
        </p:nvSpPr>
        <p:spPr>
          <a:xfrm>
            <a:off x="1227550" y="609500"/>
            <a:ext cx="32730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Models used</a:t>
            </a:r>
            <a:endParaRPr/>
          </a:p>
        </p:txBody>
      </p:sp>
      <p:sp>
        <p:nvSpPr>
          <p:cNvPr id="547" name="Google Shape;547;p51"/>
          <p:cNvSpPr txBox="1"/>
          <p:nvPr>
            <p:ph idx="1" type="body"/>
          </p:nvPr>
        </p:nvSpPr>
        <p:spPr>
          <a:xfrm>
            <a:off x="1020475" y="1990050"/>
            <a:ext cx="385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Linear Regression </a:t>
            </a:r>
            <a:endParaRPr/>
          </a:p>
          <a:p>
            <a:pPr indent="-311150" lvl="0" marL="457200" rtl="0" algn="l">
              <a:spcBef>
                <a:spcPts val="0"/>
              </a:spcBef>
              <a:spcAft>
                <a:spcPts val="0"/>
              </a:spcAft>
              <a:buSzPts val="1300"/>
              <a:buAutoNum type="arabicParenR"/>
            </a:pPr>
            <a:r>
              <a:rPr lang="en"/>
              <a:t>K Nearest Neighbors Regressor</a:t>
            </a:r>
            <a:endParaRPr/>
          </a:p>
          <a:p>
            <a:pPr indent="-311150" lvl="0" marL="457200" rtl="0" algn="l">
              <a:spcBef>
                <a:spcPts val="0"/>
              </a:spcBef>
              <a:spcAft>
                <a:spcPts val="0"/>
              </a:spcAft>
              <a:buSzPts val="1300"/>
              <a:buAutoNum type="arabicParenR"/>
            </a:pPr>
            <a:r>
              <a:rPr lang="en"/>
              <a:t>Decision Tree Regressor</a:t>
            </a:r>
            <a:endParaRPr/>
          </a:p>
          <a:p>
            <a:pPr indent="-311150" lvl="0" marL="457200" rtl="0" algn="l">
              <a:spcBef>
                <a:spcPts val="0"/>
              </a:spcBef>
              <a:spcAft>
                <a:spcPts val="0"/>
              </a:spcAft>
              <a:buSzPts val="1300"/>
              <a:buAutoNum type="arabicParenR"/>
            </a:pPr>
            <a:r>
              <a:rPr lang="en"/>
              <a:t>Random Forest Regressor</a:t>
            </a:r>
            <a:endParaRPr/>
          </a:p>
          <a:p>
            <a:pPr indent="-311150" lvl="0" marL="457200" rtl="0" algn="l">
              <a:spcBef>
                <a:spcPts val="0"/>
              </a:spcBef>
              <a:spcAft>
                <a:spcPts val="0"/>
              </a:spcAft>
              <a:buSzPts val="1300"/>
              <a:buAutoNum type="arabicParenR"/>
            </a:pPr>
            <a:r>
              <a:rPr lang="en"/>
              <a:t>Stochastic Gradient Descent Regressor</a:t>
            </a:r>
            <a:endParaRPr/>
          </a:p>
          <a:p>
            <a:pPr indent="-311150" lvl="0" marL="457200" rtl="0" algn="l">
              <a:spcBef>
                <a:spcPts val="0"/>
              </a:spcBef>
              <a:spcAft>
                <a:spcPts val="0"/>
              </a:spcAft>
              <a:buSzPts val="1300"/>
              <a:buAutoNum type="arabicParenR"/>
            </a:pPr>
            <a:r>
              <a:rPr lang="en"/>
              <a:t>Gradient Boosting Regressor</a:t>
            </a:r>
            <a:endParaRPr/>
          </a:p>
          <a:p>
            <a:pPr indent="0" lvl="0" marL="0" rtl="0" algn="l">
              <a:spcBef>
                <a:spcPts val="1200"/>
              </a:spcBef>
              <a:spcAft>
                <a:spcPts val="1200"/>
              </a:spcAft>
              <a:buNone/>
            </a:pPr>
            <a:r>
              <a:t/>
            </a:r>
            <a:endParaRPr/>
          </a:p>
        </p:txBody>
      </p:sp>
      <p:sp>
        <p:nvSpPr>
          <p:cNvPr id="548" name="Google Shape;548;p51"/>
          <p:cNvSpPr txBox="1"/>
          <p:nvPr>
            <p:ph type="title"/>
          </p:nvPr>
        </p:nvSpPr>
        <p:spPr>
          <a:xfrm>
            <a:off x="6118200" y="543950"/>
            <a:ext cx="22161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measured</a:t>
            </a:r>
            <a:endParaRPr/>
          </a:p>
        </p:txBody>
      </p:sp>
      <p:sp>
        <p:nvSpPr>
          <p:cNvPr id="549" name="Google Shape;549;p51"/>
          <p:cNvSpPr txBox="1"/>
          <p:nvPr>
            <p:ph idx="1" type="body"/>
          </p:nvPr>
        </p:nvSpPr>
        <p:spPr>
          <a:xfrm>
            <a:off x="5154300" y="1990050"/>
            <a:ext cx="385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arenR"/>
            </a:pPr>
            <a:r>
              <a:rPr lang="en"/>
              <a:t>Mean Absolute Error (MAE)</a:t>
            </a:r>
            <a:endParaRPr/>
          </a:p>
          <a:p>
            <a:pPr indent="-311150" lvl="0" marL="457200" rtl="0" algn="l">
              <a:spcBef>
                <a:spcPts val="0"/>
              </a:spcBef>
              <a:spcAft>
                <a:spcPts val="0"/>
              </a:spcAft>
              <a:buSzPts val="1300"/>
              <a:buAutoNum type="arabicParenR"/>
            </a:pPr>
            <a:r>
              <a:rPr lang="en"/>
              <a:t>Mean Squared Error (MSE)</a:t>
            </a:r>
            <a:endParaRPr/>
          </a:p>
          <a:p>
            <a:pPr indent="-311150" lvl="0" marL="457200" rtl="0" algn="l">
              <a:spcBef>
                <a:spcPts val="0"/>
              </a:spcBef>
              <a:spcAft>
                <a:spcPts val="0"/>
              </a:spcAft>
              <a:buSzPts val="1300"/>
              <a:buAutoNum type="arabicParenR"/>
            </a:pPr>
            <a:r>
              <a:rPr lang="en"/>
              <a:t>Root Mean Squared Error (RMSE)</a:t>
            </a:r>
            <a:endParaRPr/>
          </a:p>
          <a:p>
            <a:pPr indent="-311150" lvl="0" marL="457200" rtl="0" algn="l">
              <a:spcBef>
                <a:spcPts val="0"/>
              </a:spcBef>
              <a:spcAft>
                <a:spcPts val="0"/>
              </a:spcAft>
              <a:buSzPts val="1300"/>
              <a:buAutoNum type="arabicParenR"/>
            </a:pPr>
            <a:r>
              <a:rPr lang="en"/>
              <a:t>R2 Score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 Questions</a:t>
            </a:r>
            <a:endParaRPr/>
          </a:p>
        </p:txBody>
      </p:sp>
      <p:sp>
        <p:nvSpPr>
          <p:cNvPr id="297" name="Google Shape;297;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lnSpcReduction="20000"/>
          </a:bodyPr>
          <a:lstStyle/>
          <a:p>
            <a:pPr indent="-342900" lvl="0" marL="457200" rtl="0" algn="l">
              <a:spcBef>
                <a:spcPts val="1200"/>
              </a:spcBef>
              <a:spcAft>
                <a:spcPts val="0"/>
              </a:spcAft>
              <a:buClr>
                <a:srgbClr val="000000"/>
              </a:buClr>
              <a:buSzPts val="1800"/>
              <a:buAutoNum type="arabicPeriod"/>
            </a:pPr>
            <a:r>
              <a:rPr lang="en" sz="1800">
                <a:solidFill>
                  <a:srgbClr val="000000"/>
                </a:solidFill>
              </a:rPr>
              <a:t>Are food deserts more prevalent in counties that have higher populations of minorities?</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n" sz="1800">
                <a:solidFill>
                  <a:srgbClr val="000000"/>
                </a:solidFill>
              </a:rPr>
              <a:t>Do food deserts result in higher percentages of people living with diabetes, high-cholesterol, obesity and cardiovascular diseases?</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n" sz="1800">
                <a:solidFill>
                  <a:srgbClr val="000000"/>
                </a:solidFill>
              </a:rPr>
              <a:t>Does lacking a vehicle and living in a food desert increase risk of becoming unhealthy?</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en" sz="1800">
                <a:solidFill>
                  <a:srgbClr val="000000"/>
                </a:solidFill>
              </a:rPr>
              <a:t>Do people that live in low-income and high poverty rate communities have a greater chance of living in a food desert?</a:t>
            </a:r>
            <a:endParaRPr sz="21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2"/>
          <p:cNvSpPr txBox="1"/>
          <p:nvPr>
            <p:ph type="title"/>
          </p:nvPr>
        </p:nvSpPr>
        <p:spPr>
          <a:xfrm>
            <a:off x="44950" y="26500"/>
            <a:ext cx="7030500" cy="99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000"/>
              <a:t>Model for counties in all states</a:t>
            </a:r>
            <a:endParaRPr sz="2000"/>
          </a:p>
        </p:txBody>
      </p:sp>
      <p:pic>
        <p:nvPicPr>
          <p:cNvPr id="555" name="Google Shape;555;p52"/>
          <p:cNvPicPr preferRelativeResize="0"/>
          <p:nvPr/>
        </p:nvPicPr>
        <p:blipFill>
          <a:blip r:embed="rId3">
            <a:alphaModFix/>
          </a:blip>
          <a:stretch>
            <a:fillRect/>
          </a:stretch>
        </p:blipFill>
        <p:spPr>
          <a:xfrm>
            <a:off x="633413" y="488925"/>
            <a:ext cx="7724775" cy="1171575"/>
          </a:xfrm>
          <a:prstGeom prst="rect">
            <a:avLst/>
          </a:prstGeom>
          <a:noFill/>
          <a:ln>
            <a:noFill/>
          </a:ln>
        </p:spPr>
      </p:pic>
      <p:sp>
        <p:nvSpPr>
          <p:cNvPr id="556" name="Google Shape;556;p52"/>
          <p:cNvSpPr txBox="1"/>
          <p:nvPr>
            <p:ph type="title"/>
          </p:nvPr>
        </p:nvSpPr>
        <p:spPr>
          <a:xfrm>
            <a:off x="-435900" y="1691100"/>
            <a:ext cx="8608800" cy="9993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200"/>
              </a:spcAft>
              <a:buNone/>
            </a:pPr>
            <a:r>
              <a:rPr lang="en" sz="2000"/>
              <a:t>Model for counties in low-performing states </a:t>
            </a:r>
            <a:endParaRPr sz="2000"/>
          </a:p>
        </p:txBody>
      </p:sp>
      <p:sp>
        <p:nvSpPr>
          <p:cNvPr id="557" name="Google Shape;557;p52"/>
          <p:cNvSpPr txBox="1"/>
          <p:nvPr>
            <p:ph type="title"/>
          </p:nvPr>
        </p:nvSpPr>
        <p:spPr>
          <a:xfrm>
            <a:off x="-413975" y="3355700"/>
            <a:ext cx="8717700" cy="9993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SzPts val="990"/>
              <a:buNone/>
            </a:pPr>
            <a:r>
              <a:rPr lang="en" sz="2000"/>
              <a:t>Model for counties in high-performing states</a:t>
            </a:r>
            <a:endParaRPr sz="2000"/>
          </a:p>
        </p:txBody>
      </p:sp>
      <p:pic>
        <p:nvPicPr>
          <p:cNvPr id="558" name="Google Shape;558;p52"/>
          <p:cNvPicPr preferRelativeResize="0"/>
          <p:nvPr/>
        </p:nvPicPr>
        <p:blipFill>
          <a:blip r:embed="rId4">
            <a:alphaModFix/>
          </a:blip>
          <a:stretch>
            <a:fillRect/>
          </a:stretch>
        </p:blipFill>
        <p:spPr>
          <a:xfrm>
            <a:off x="581025" y="2295525"/>
            <a:ext cx="7829550" cy="1162050"/>
          </a:xfrm>
          <a:prstGeom prst="rect">
            <a:avLst/>
          </a:prstGeom>
          <a:noFill/>
          <a:ln>
            <a:noFill/>
          </a:ln>
        </p:spPr>
      </p:pic>
      <p:pic>
        <p:nvPicPr>
          <p:cNvPr id="559" name="Google Shape;559;p52"/>
          <p:cNvPicPr preferRelativeResize="0"/>
          <p:nvPr/>
        </p:nvPicPr>
        <p:blipFill>
          <a:blip r:embed="rId5">
            <a:alphaModFix/>
          </a:blip>
          <a:stretch>
            <a:fillRect/>
          </a:stretch>
        </p:blipFill>
        <p:spPr>
          <a:xfrm>
            <a:off x="574225" y="3865050"/>
            <a:ext cx="8048625" cy="1162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3"/>
          <p:cNvSpPr txBox="1"/>
          <p:nvPr>
            <p:ph idx="1" type="body"/>
          </p:nvPr>
        </p:nvSpPr>
        <p:spPr>
          <a:xfrm>
            <a:off x="1149200" y="1658750"/>
            <a:ext cx="7030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Model for counties in all states - GB Regressor - 0.25</a:t>
            </a:r>
            <a:endParaRPr/>
          </a:p>
          <a:p>
            <a:pPr indent="0" lvl="0" marL="0" rtl="0" algn="l">
              <a:spcBef>
                <a:spcPts val="1200"/>
              </a:spcBef>
              <a:spcAft>
                <a:spcPts val="0"/>
              </a:spcAft>
              <a:buNone/>
            </a:pPr>
            <a:r>
              <a:rPr lang="en"/>
              <a:t>Model for counties in low-performing states - SGD - 0.15</a:t>
            </a:r>
            <a:endParaRPr/>
          </a:p>
          <a:p>
            <a:pPr indent="0" lvl="0" marL="0" rtl="0" algn="l">
              <a:spcBef>
                <a:spcPts val="1200"/>
              </a:spcBef>
              <a:spcAft>
                <a:spcPts val="0"/>
              </a:spcAft>
              <a:buClr>
                <a:srgbClr val="000000"/>
              </a:buClr>
              <a:buSzPts val="990"/>
              <a:buFont typeface="Arial"/>
              <a:buNone/>
            </a:pPr>
            <a:r>
              <a:rPr lang="en"/>
              <a:t>Model for counties in high-performing states - RF - 0.16</a:t>
            </a:r>
            <a:endParaRPr/>
          </a:p>
          <a:p>
            <a:pPr indent="0" lvl="0" marL="0" rtl="0" algn="l">
              <a:spcBef>
                <a:spcPts val="1200"/>
              </a:spcBef>
              <a:spcAft>
                <a:spcPts val="0"/>
              </a:spcAft>
              <a:buClr>
                <a:srgbClr val="000000"/>
              </a:buClr>
              <a:buSzPts val="99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0"/>
              </a:spcAft>
              <a:buClr>
                <a:srgbClr val="000000"/>
              </a:buClr>
              <a:buSzPts val="990"/>
              <a:buFont typeface="Arial"/>
              <a:buNone/>
            </a:pPr>
            <a:r>
              <a:t/>
            </a:r>
            <a:endParaRPr b="1" sz="2000">
              <a:latin typeface="Maven Pro"/>
              <a:ea typeface="Maven Pro"/>
              <a:cs typeface="Maven Pro"/>
              <a:sym typeface="Maven Pro"/>
            </a:endParaRPr>
          </a:p>
          <a:p>
            <a:pPr indent="0" lvl="0" marL="0" rtl="0" algn="l">
              <a:spcBef>
                <a:spcPts val="1200"/>
              </a:spcBef>
              <a:spcAft>
                <a:spcPts val="1200"/>
              </a:spcAft>
              <a:buNone/>
            </a:pPr>
            <a:r>
              <a:t/>
            </a:r>
            <a:endParaRPr/>
          </a:p>
        </p:txBody>
      </p:sp>
      <p:sp>
        <p:nvSpPr>
          <p:cNvPr id="565" name="Google Shape;565;p53"/>
          <p:cNvSpPr txBox="1"/>
          <p:nvPr>
            <p:ph type="title"/>
          </p:nvPr>
        </p:nvSpPr>
        <p:spPr>
          <a:xfrm>
            <a:off x="1227550" y="609500"/>
            <a:ext cx="73071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Best model for each type and its R2 score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Conclusions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6" name="Google Shape;576;p55"/>
          <p:cNvSpPr txBox="1"/>
          <p:nvPr>
            <p:ph idx="1" type="body"/>
          </p:nvPr>
        </p:nvSpPr>
        <p:spPr>
          <a:xfrm>
            <a:off x="720800" y="1254725"/>
            <a:ext cx="8097900" cy="3719700"/>
          </a:xfrm>
          <a:prstGeom prst="rect">
            <a:avLst/>
          </a:prstGeom>
        </p:spPr>
        <p:txBody>
          <a:bodyPr anchorCtr="0" anchor="t" bIns="91425" lIns="91425" spcFirstLastPara="1" rIns="91425" wrap="square" tIns="91425">
            <a:normAutofit fontScale="47500" lnSpcReduction="20000"/>
          </a:bodyPr>
          <a:lstStyle/>
          <a:p>
            <a:pPr indent="0" lvl="0" marL="457200" rtl="0" algn="l">
              <a:spcBef>
                <a:spcPts val="0"/>
              </a:spcBef>
              <a:spcAft>
                <a:spcPts val="0"/>
              </a:spcAft>
              <a:buNone/>
            </a:pPr>
            <a:r>
              <a:rPr lang="en" sz="3600"/>
              <a:t>ALABAMA RESULTS:</a:t>
            </a:r>
            <a:endParaRPr sz="3600"/>
          </a:p>
          <a:p>
            <a:pPr indent="0" lvl="0" marL="457200" rtl="0" algn="l">
              <a:lnSpc>
                <a:spcPct val="105000"/>
              </a:lnSpc>
              <a:spcBef>
                <a:spcPts val="1200"/>
              </a:spcBef>
              <a:spcAft>
                <a:spcPts val="0"/>
              </a:spcAft>
              <a:buNone/>
            </a:pPr>
            <a:r>
              <a:t/>
            </a:r>
            <a:endParaRPr sz="4400">
              <a:solidFill>
                <a:srgbClr val="000000"/>
              </a:solidFill>
              <a:latin typeface="Times New Roman"/>
              <a:ea typeface="Times New Roman"/>
              <a:cs typeface="Times New Roman"/>
              <a:sym typeface="Times New Roman"/>
            </a:endParaRPr>
          </a:p>
          <a:p>
            <a:pPr indent="0" lvl="0" marL="457200" rtl="0" algn="l">
              <a:lnSpc>
                <a:spcPct val="105000"/>
              </a:lnSpc>
              <a:spcBef>
                <a:spcPts val="1200"/>
              </a:spcBef>
              <a:spcAft>
                <a:spcPts val="0"/>
              </a:spcAft>
              <a:buNone/>
            </a:pPr>
            <a:r>
              <a:rPr lang="en" sz="4400">
                <a:solidFill>
                  <a:srgbClr val="000000"/>
                </a:solidFill>
                <a:latin typeface="Times New Roman"/>
                <a:ea typeface="Times New Roman"/>
                <a:cs typeface="Times New Roman"/>
                <a:sym typeface="Times New Roman"/>
              </a:rPr>
              <a:t>Food deserts are influenced by minority populations and socioeconomic factors</a:t>
            </a:r>
            <a:endParaRPr sz="4400">
              <a:solidFill>
                <a:srgbClr val="000000"/>
              </a:solidFill>
              <a:latin typeface="Times New Roman"/>
              <a:ea typeface="Times New Roman"/>
              <a:cs typeface="Times New Roman"/>
              <a:sym typeface="Times New Roman"/>
            </a:endParaRPr>
          </a:p>
          <a:p>
            <a:pPr indent="0" lvl="0" marL="457200" rtl="0" algn="l">
              <a:lnSpc>
                <a:spcPct val="105000"/>
              </a:lnSpc>
              <a:spcBef>
                <a:spcPts val="1200"/>
              </a:spcBef>
              <a:spcAft>
                <a:spcPts val="0"/>
              </a:spcAft>
              <a:buNone/>
            </a:pPr>
            <a:r>
              <a:rPr lang="en" sz="4400">
                <a:solidFill>
                  <a:srgbClr val="000000"/>
                </a:solidFill>
                <a:latin typeface="Times New Roman"/>
                <a:ea typeface="Times New Roman"/>
                <a:cs typeface="Times New Roman"/>
                <a:sym typeface="Times New Roman"/>
              </a:rPr>
              <a:t>Food deserts does not influence health condition</a:t>
            </a:r>
            <a:endParaRPr sz="4400">
              <a:solidFill>
                <a:srgbClr val="000000"/>
              </a:solidFill>
              <a:latin typeface="Times New Roman"/>
              <a:ea typeface="Times New Roman"/>
              <a:cs typeface="Times New Roman"/>
              <a:sym typeface="Times New Roman"/>
            </a:endParaRPr>
          </a:p>
          <a:p>
            <a:pPr indent="0" lvl="0" marL="457200" rtl="0" algn="l">
              <a:lnSpc>
                <a:spcPct val="105000"/>
              </a:lnSpc>
              <a:spcBef>
                <a:spcPts val="1200"/>
              </a:spcBef>
              <a:spcAft>
                <a:spcPts val="0"/>
              </a:spcAft>
              <a:buNone/>
            </a:pPr>
            <a:r>
              <a:rPr lang="en" sz="4400">
                <a:solidFill>
                  <a:srgbClr val="000000"/>
                </a:solidFill>
                <a:latin typeface="Times New Roman"/>
                <a:ea typeface="Times New Roman"/>
                <a:cs typeface="Times New Roman"/>
                <a:sym typeface="Times New Roman"/>
              </a:rPr>
              <a:t>Transportation facilities in food deserts does not influence health conditions.</a:t>
            </a:r>
            <a:endParaRPr sz="4400">
              <a:solidFill>
                <a:srgbClr val="000000"/>
              </a:solidFill>
              <a:latin typeface="Times New Roman"/>
              <a:ea typeface="Times New Roman"/>
              <a:cs typeface="Times New Roman"/>
              <a:sym typeface="Times New Roman"/>
            </a:endParaRPr>
          </a:p>
          <a:p>
            <a:pPr indent="0" lvl="0" marL="457200" rtl="0" algn="l">
              <a:lnSpc>
                <a:spcPct val="105000"/>
              </a:lnSpc>
              <a:spcBef>
                <a:spcPts val="1200"/>
              </a:spcBef>
              <a:spcAft>
                <a:spcPts val="0"/>
              </a:spcAft>
              <a:buNone/>
            </a:pPr>
            <a:r>
              <a:t/>
            </a:r>
            <a:endParaRPr sz="4400">
              <a:solidFill>
                <a:srgbClr val="000000"/>
              </a:solidFill>
              <a:latin typeface="Times New Roman"/>
              <a:ea typeface="Times New Roman"/>
              <a:cs typeface="Times New Roman"/>
              <a:sym typeface="Times New Roman"/>
            </a:endParaRPr>
          </a:p>
          <a:p>
            <a:pPr indent="0" lvl="0" marL="457200" rtl="0" algn="l">
              <a:lnSpc>
                <a:spcPct val="105000"/>
              </a:lnSpc>
              <a:spcBef>
                <a:spcPts val="1200"/>
              </a:spcBef>
              <a:spcAft>
                <a:spcPts val="0"/>
              </a:spcAft>
              <a:buNone/>
            </a:pPr>
            <a:r>
              <a:t/>
            </a:r>
            <a:endParaRPr sz="1500">
              <a:solidFill>
                <a:srgbClr val="000000"/>
              </a:solidFill>
              <a:latin typeface="Times New Roman"/>
              <a:ea typeface="Times New Roman"/>
              <a:cs typeface="Times New Roman"/>
              <a:sym typeface="Times New Roman"/>
            </a:endParaRPr>
          </a:p>
          <a:p>
            <a:pPr indent="0" lvl="0" marL="457200" rtl="0" algn="l">
              <a:lnSpc>
                <a:spcPct val="105000"/>
              </a:lnSpc>
              <a:spcBef>
                <a:spcPts val="1200"/>
              </a:spcBef>
              <a:spcAft>
                <a:spcPts val="1200"/>
              </a:spcAft>
              <a:buNone/>
            </a:pPr>
            <a:r>
              <a:t/>
            </a:r>
            <a:endParaRPr sz="12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6"/>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59"/>
          <p:cNvPicPr preferRelativeResize="0"/>
          <p:nvPr/>
        </p:nvPicPr>
        <p:blipFill rotWithShape="1">
          <a:blip r:embed="rId3">
            <a:alphaModFix/>
          </a:blip>
          <a:srcRect b="13210" l="13072" r="51091" t="13598"/>
          <a:stretch/>
        </p:blipFill>
        <p:spPr>
          <a:xfrm>
            <a:off x="2602850" y="675150"/>
            <a:ext cx="3908700" cy="40863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0"/>
          <p:cNvSpPr txBox="1"/>
          <p:nvPr>
            <p:ph type="title"/>
          </p:nvPr>
        </p:nvSpPr>
        <p:spPr>
          <a:xfrm>
            <a:off x="12025" y="-76275"/>
            <a:ext cx="73542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a:t>
            </a:r>
            <a:endParaRPr/>
          </a:p>
        </p:txBody>
      </p:sp>
      <p:pic>
        <p:nvPicPr>
          <p:cNvPr id="601" name="Google Shape;601;p60"/>
          <p:cNvPicPr preferRelativeResize="0"/>
          <p:nvPr/>
        </p:nvPicPr>
        <p:blipFill>
          <a:blip r:embed="rId3">
            <a:alphaModFix/>
          </a:blip>
          <a:stretch>
            <a:fillRect/>
          </a:stretch>
        </p:blipFill>
        <p:spPr>
          <a:xfrm>
            <a:off x="4723803" y="144875"/>
            <a:ext cx="4313703" cy="1135225"/>
          </a:xfrm>
          <a:prstGeom prst="rect">
            <a:avLst/>
          </a:prstGeom>
          <a:noFill/>
          <a:ln>
            <a:noFill/>
          </a:ln>
        </p:spPr>
      </p:pic>
      <p:pic>
        <p:nvPicPr>
          <p:cNvPr id="602" name="Google Shape;602;p60"/>
          <p:cNvPicPr preferRelativeResize="0"/>
          <p:nvPr/>
        </p:nvPicPr>
        <p:blipFill>
          <a:blip r:embed="rId4">
            <a:alphaModFix/>
          </a:blip>
          <a:stretch>
            <a:fillRect/>
          </a:stretch>
        </p:blipFill>
        <p:spPr>
          <a:xfrm>
            <a:off x="4683909" y="3750000"/>
            <a:ext cx="4313704" cy="1323325"/>
          </a:xfrm>
          <a:prstGeom prst="rect">
            <a:avLst/>
          </a:prstGeom>
          <a:noFill/>
          <a:ln>
            <a:noFill/>
          </a:ln>
        </p:spPr>
      </p:pic>
      <p:pic>
        <p:nvPicPr>
          <p:cNvPr id="603" name="Google Shape;603;p60"/>
          <p:cNvPicPr preferRelativeResize="0"/>
          <p:nvPr/>
        </p:nvPicPr>
        <p:blipFill>
          <a:blip r:embed="rId5">
            <a:alphaModFix/>
          </a:blip>
          <a:stretch>
            <a:fillRect/>
          </a:stretch>
        </p:blipFill>
        <p:spPr>
          <a:xfrm>
            <a:off x="71675" y="2037800"/>
            <a:ext cx="4200099" cy="2504650"/>
          </a:xfrm>
          <a:prstGeom prst="rect">
            <a:avLst/>
          </a:prstGeom>
          <a:noFill/>
          <a:ln>
            <a:noFill/>
          </a:ln>
        </p:spPr>
      </p:pic>
      <p:pic>
        <p:nvPicPr>
          <p:cNvPr id="604" name="Google Shape;604;p60"/>
          <p:cNvPicPr preferRelativeResize="0"/>
          <p:nvPr/>
        </p:nvPicPr>
        <p:blipFill rotWithShape="1">
          <a:blip r:embed="rId6">
            <a:alphaModFix/>
          </a:blip>
          <a:srcRect b="-10519" l="0" r="0" t="10520"/>
          <a:stretch/>
        </p:blipFill>
        <p:spPr>
          <a:xfrm>
            <a:off x="71675" y="484600"/>
            <a:ext cx="4276324" cy="1553200"/>
          </a:xfrm>
          <a:prstGeom prst="rect">
            <a:avLst/>
          </a:prstGeom>
          <a:noFill/>
          <a:ln>
            <a:noFill/>
          </a:ln>
        </p:spPr>
      </p:pic>
      <p:pic>
        <p:nvPicPr>
          <p:cNvPr id="605" name="Google Shape;605;p60"/>
          <p:cNvPicPr preferRelativeResize="0"/>
          <p:nvPr/>
        </p:nvPicPr>
        <p:blipFill>
          <a:blip r:embed="rId7">
            <a:alphaModFix/>
          </a:blip>
          <a:stretch>
            <a:fillRect/>
          </a:stretch>
        </p:blipFill>
        <p:spPr>
          <a:xfrm>
            <a:off x="4683909" y="1400525"/>
            <a:ext cx="4393490" cy="1135225"/>
          </a:xfrm>
          <a:prstGeom prst="rect">
            <a:avLst/>
          </a:prstGeom>
          <a:noFill/>
          <a:ln>
            <a:noFill/>
          </a:ln>
        </p:spPr>
      </p:pic>
      <p:pic>
        <p:nvPicPr>
          <p:cNvPr id="606" name="Google Shape;606;p60"/>
          <p:cNvPicPr preferRelativeResize="0"/>
          <p:nvPr/>
        </p:nvPicPr>
        <p:blipFill>
          <a:blip r:embed="rId8">
            <a:alphaModFix/>
          </a:blip>
          <a:stretch>
            <a:fillRect/>
          </a:stretch>
        </p:blipFill>
        <p:spPr>
          <a:xfrm>
            <a:off x="4683909" y="2611950"/>
            <a:ext cx="4393490" cy="106186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61"/>
          <p:cNvPicPr preferRelativeResize="0"/>
          <p:nvPr/>
        </p:nvPicPr>
        <p:blipFill>
          <a:blip r:embed="rId3">
            <a:alphaModFix/>
          </a:blip>
          <a:stretch>
            <a:fillRect/>
          </a:stretch>
        </p:blipFill>
        <p:spPr>
          <a:xfrm>
            <a:off x="181013" y="507225"/>
            <a:ext cx="8781972" cy="4582873"/>
          </a:xfrm>
          <a:prstGeom prst="rect">
            <a:avLst/>
          </a:prstGeom>
          <a:noFill/>
          <a:ln>
            <a:noFill/>
          </a:ln>
        </p:spPr>
      </p:pic>
      <p:sp>
        <p:nvSpPr>
          <p:cNvPr id="612" name="Google Shape;612;p61"/>
          <p:cNvSpPr txBox="1"/>
          <p:nvPr/>
        </p:nvSpPr>
        <p:spPr>
          <a:xfrm>
            <a:off x="329225" y="107025"/>
            <a:ext cx="210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PAIRPLOT:</a:t>
            </a:r>
            <a:endParaRPr>
              <a:latin typeface="Times New Roman"/>
              <a:ea typeface="Times New Roman"/>
              <a:cs typeface="Times New Roman"/>
              <a:sym typeface="Times New Roman"/>
            </a:endParaRPr>
          </a:p>
        </p:txBody>
      </p:sp>
      <p:pic>
        <p:nvPicPr>
          <p:cNvPr id="613" name="Google Shape;613;p61"/>
          <p:cNvPicPr preferRelativeResize="0"/>
          <p:nvPr/>
        </p:nvPicPr>
        <p:blipFill rotWithShape="1">
          <a:blip r:embed="rId4">
            <a:alphaModFix/>
          </a:blip>
          <a:srcRect b="23919" l="14911" r="68241" t="70900"/>
          <a:stretch/>
        </p:blipFill>
        <p:spPr>
          <a:xfrm>
            <a:off x="2545050" y="107026"/>
            <a:ext cx="2026952" cy="293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 Hypothesis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62"/>
          <p:cNvPicPr preferRelativeResize="0"/>
          <p:nvPr/>
        </p:nvPicPr>
        <p:blipFill>
          <a:blip r:embed="rId3">
            <a:alphaModFix/>
          </a:blip>
          <a:stretch>
            <a:fillRect/>
          </a:stretch>
        </p:blipFill>
        <p:spPr>
          <a:xfrm>
            <a:off x="367250" y="774562"/>
            <a:ext cx="2198000" cy="1307900"/>
          </a:xfrm>
          <a:prstGeom prst="rect">
            <a:avLst/>
          </a:prstGeom>
          <a:noFill/>
          <a:ln>
            <a:noFill/>
          </a:ln>
        </p:spPr>
      </p:pic>
      <p:pic>
        <p:nvPicPr>
          <p:cNvPr id="619" name="Google Shape;619;p62"/>
          <p:cNvPicPr preferRelativeResize="0"/>
          <p:nvPr/>
        </p:nvPicPr>
        <p:blipFill>
          <a:blip r:embed="rId4">
            <a:alphaModFix/>
          </a:blip>
          <a:stretch>
            <a:fillRect/>
          </a:stretch>
        </p:blipFill>
        <p:spPr>
          <a:xfrm>
            <a:off x="2822475" y="622675"/>
            <a:ext cx="2490100" cy="1415850"/>
          </a:xfrm>
          <a:prstGeom prst="rect">
            <a:avLst/>
          </a:prstGeom>
          <a:noFill/>
          <a:ln>
            <a:noFill/>
          </a:ln>
        </p:spPr>
      </p:pic>
      <p:pic>
        <p:nvPicPr>
          <p:cNvPr id="620" name="Google Shape;620;p62"/>
          <p:cNvPicPr preferRelativeResize="0"/>
          <p:nvPr/>
        </p:nvPicPr>
        <p:blipFill>
          <a:blip r:embed="rId5">
            <a:alphaModFix/>
          </a:blip>
          <a:stretch>
            <a:fillRect/>
          </a:stretch>
        </p:blipFill>
        <p:spPr>
          <a:xfrm>
            <a:off x="5682225" y="836475"/>
            <a:ext cx="2439500" cy="1220075"/>
          </a:xfrm>
          <a:prstGeom prst="rect">
            <a:avLst/>
          </a:prstGeom>
          <a:noFill/>
          <a:ln>
            <a:noFill/>
          </a:ln>
        </p:spPr>
      </p:pic>
      <p:pic>
        <p:nvPicPr>
          <p:cNvPr id="621" name="Google Shape;621;p62"/>
          <p:cNvPicPr preferRelativeResize="0"/>
          <p:nvPr/>
        </p:nvPicPr>
        <p:blipFill>
          <a:blip r:embed="rId6">
            <a:alphaModFix/>
          </a:blip>
          <a:stretch>
            <a:fillRect/>
          </a:stretch>
        </p:blipFill>
        <p:spPr>
          <a:xfrm>
            <a:off x="195775" y="3545900"/>
            <a:ext cx="2540950" cy="1548300"/>
          </a:xfrm>
          <a:prstGeom prst="rect">
            <a:avLst/>
          </a:prstGeom>
          <a:noFill/>
          <a:ln>
            <a:noFill/>
          </a:ln>
        </p:spPr>
      </p:pic>
      <p:pic>
        <p:nvPicPr>
          <p:cNvPr id="622" name="Google Shape;622;p62"/>
          <p:cNvPicPr preferRelativeResize="0"/>
          <p:nvPr/>
        </p:nvPicPr>
        <p:blipFill>
          <a:blip r:embed="rId7">
            <a:alphaModFix/>
          </a:blip>
          <a:stretch>
            <a:fillRect/>
          </a:stretch>
        </p:blipFill>
        <p:spPr>
          <a:xfrm>
            <a:off x="2898926" y="3545900"/>
            <a:ext cx="2698025" cy="1548300"/>
          </a:xfrm>
          <a:prstGeom prst="rect">
            <a:avLst/>
          </a:prstGeom>
          <a:noFill/>
          <a:ln>
            <a:noFill/>
          </a:ln>
        </p:spPr>
      </p:pic>
      <p:pic>
        <p:nvPicPr>
          <p:cNvPr id="623" name="Google Shape;623;p62"/>
          <p:cNvPicPr preferRelativeResize="0"/>
          <p:nvPr/>
        </p:nvPicPr>
        <p:blipFill>
          <a:blip r:embed="rId8">
            <a:alphaModFix/>
          </a:blip>
          <a:stretch>
            <a:fillRect/>
          </a:stretch>
        </p:blipFill>
        <p:spPr>
          <a:xfrm>
            <a:off x="5806800" y="3679450"/>
            <a:ext cx="2540950" cy="1467850"/>
          </a:xfrm>
          <a:prstGeom prst="rect">
            <a:avLst/>
          </a:prstGeom>
          <a:noFill/>
          <a:ln>
            <a:noFill/>
          </a:ln>
        </p:spPr>
      </p:pic>
      <p:pic>
        <p:nvPicPr>
          <p:cNvPr id="624" name="Google Shape;624;p62"/>
          <p:cNvPicPr preferRelativeResize="0"/>
          <p:nvPr/>
        </p:nvPicPr>
        <p:blipFill>
          <a:blip r:embed="rId9">
            <a:alphaModFix/>
          </a:blip>
          <a:stretch>
            <a:fillRect/>
          </a:stretch>
        </p:blipFill>
        <p:spPr>
          <a:xfrm>
            <a:off x="195775" y="2093850"/>
            <a:ext cx="2309450" cy="1381012"/>
          </a:xfrm>
          <a:prstGeom prst="rect">
            <a:avLst/>
          </a:prstGeom>
          <a:noFill/>
          <a:ln>
            <a:noFill/>
          </a:ln>
        </p:spPr>
      </p:pic>
      <p:pic>
        <p:nvPicPr>
          <p:cNvPr id="625" name="Google Shape;625;p62"/>
          <p:cNvPicPr preferRelativeResize="0"/>
          <p:nvPr/>
        </p:nvPicPr>
        <p:blipFill>
          <a:blip r:embed="rId10">
            <a:alphaModFix/>
          </a:blip>
          <a:stretch>
            <a:fillRect/>
          </a:stretch>
        </p:blipFill>
        <p:spPr>
          <a:xfrm>
            <a:off x="2797050" y="2058288"/>
            <a:ext cx="2540950" cy="1467850"/>
          </a:xfrm>
          <a:prstGeom prst="rect">
            <a:avLst/>
          </a:prstGeom>
          <a:noFill/>
          <a:ln>
            <a:noFill/>
          </a:ln>
        </p:spPr>
      </p:pic>
      <p:pic>
        <p:nvPicPr>
          <p:cNvPr id="626" name="Google Shape;626;p62"/>
          <p:cNvPicPr preferRelativeResize="0"/>
          <p:nvPr/>
        </p:nvPicPr>
        <p:blipFill>
          <a:blip r:embed="rId11">
            <a:alphaModFix/>
          </a:blip>
          <a:stretch>
            <a:fillRect/>
          </a:stretch>
        </p:blipFill>
        <p:spPr>
          <a:xfrm>
            <a:off x="5682237" y="2093850"/>
            <a:ext cx="2490101" cy="1548300"/>
          </a:xfrm>
          <a:prstGeom prst="rect">
            <a:avLst/>
          </a:prstGeom>
          <a:noFill/>
          <a:ln>
            <a:noFill/>
          </a:ln>
        </p:spPr>
      </p:pic>
      <p:sp>
        <p:nvSpPr>
          <p:cNvPr id="627" name="Google Shape;627;p62"/>
          <p:cNvSpPr txBox="1"/>
          <p:nvPr/>
        </p:nvSpPr>
        <p:spPr>
          <a:xfrm>
            <a:off x="738600" y="222475"/>
            <a:ext cx="28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628" name="Google Shape;628;p62"/>
          <p:cNvSpPr txBox="1"/>
          <p:nvPr/>
        </p:nvSpPr>
        <p:spPr>
          <a:xfrm>
            <a:off x="35600" y="126525"/>
            <a:ext cx="52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SCATTER PLOT</a:t>
            </a:r>
            <a:r>
              <a:rPr lang="en">
                <a:latin typeface="Nunito"/>
                <a:ea typeface="Nunito"/>
                <a:cs typeface="Nunito"/>
                <a:sym typeface="Nunito"/>
              </a:rPr>
              <a:t>: </a:t>
            </a:r>
            <a:r>
              <a:rPr lang="en" sz="1300">
                <a:latin typeface="Nunito"/>
                <a:ea typeface="Nunito"/>
                <a:cs typeface="Nunito"/>
                <a:sym typeface="Nunito"/>
              </a:rPr>
              <a:t>for </a:t>
            </a:r>
            <a:r>
              <a:rPr lang="en" sz="950">
                <a:highlight>
                  <a:srgbClr val="FFFFFF"/>
                </a:highlight>
              </a:rPr>
              <a:t>variables which have more than 0.5 correlation between them</a:t>
            </a:r>
            <a:endParaRPr sz="1300">
              <a:latin typeface="Nunito"/>
              <a:ea typeface="Nunito"/>
              <a:cs typeface="Nunito"/>
              <a:sym typeface="Nunito"/>
            </a:endParaRPr>
          </a:p>
        </p:txBody>
      </p:sp>
      <p:pic>
        <p:nvPicPr>
          <p:cNvPr id="629" name="Google Shape;629;p62"/>
          <p:cNvPicPr preferRelativeResize="0"/>
          <p:nvPr/>
        </p:nvPicPr>
        <p:blipFill rotWithShape="1">
          <a:blip r:embed="rId12">
            <a:alphaModFix/>
          </a:blip>
          <a:srcRect b="56402" l="19637" r="14728" t="29237"/>
          <a:stretch/>
        </p:blipFill>
        <p:spPr>
          <a:xfrm>
            <a:off x="5312575" y="97875"/>
            <a:ext cx="3760077" cy="73860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3"/>
          <p:cNvSpPr txBox="1"/>
          <p:nvPr>
            <p:ph idx="4294967295" type="title"/>
          </p:nvPr>
        </p:nvSpPr>
        <p:spPr>
          <a:xfrm>
            <a:off x="0" y="429675"/>
            <a:ext cx="9172800" cy="999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2000"/>
              <a:t>Using </a:t>
            </a:r>
            <a:r>
              <a:rPr lang="en" sz="2000"/>
              <a:t>high-performing state counties’ model on low performing state counties</a:t>
            </a:r>
            <a:endParaRPr sz="2000"/>
          </a:p>
        </p:txBody>
      </p:sp>
      <p:sp>
        <p:nvSpPr>
          <p:cNvPr id="635" name="Google Shape;635;p63"/>
          <p:cNvSpPr txBox="1"/>
          <p:nvPr>
            <p:ph idx="4294967295" type="title"/>
          </p:nvPr>
        </p:nvSpPr>
        <p:spPr>
          <a:xfrm>
            <a:off x="0" y="3046900"/>
            <a:ext cx="9144000" cy="999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lang="en" sz="2000"/>
              <a:t>Using </a:t>
            </a:r>
            <a:r>
              <a:rPr lang="en" sz="2000"/>
              <a:t>low-performing state counties’ model on high performing state counties</a:t>
            </a:r>
            <a:endParaRPr sz="2000"/>
          </a:p>
          <a:p>
            <a:pPr indent="0" lvl="0" marL="457200" rtl="0" algn="l">
              <a:lnSpc>
                <a:spcPct val="115000"/>
              </a:lnSpc>
              <a:spcBef>
                <a:spcPts val="1200"/>
              </a:spcBef>
              <a:spcAft>
                <a:spcPts val="1200"/>
              </a:spcAft>
              <a:buSzPts val="990"/>
              <a:buNone/>
            </a:pPr>
            <a:r>
              <a:t/>
            </a:r>
            <a:endParaRPr sz="2000"/>
          </a:p>
        </p:txBody>
      </p:sp>
      <p:pic>
        <p:nvPicPr>
          <p:cNvPr id="636" name="Google Shape;636;p63"/>
          <p:cNvPicPr preferRelativeResize="0"/>
          <p:nvPr/>
        </p:nvPicPr>
        <p:blipFill>
          <a:blip r:embed="rId3">
            <a:alphaModFix/>
          </a:blip>
          <a:stretch>
            <a:fillRect/>
          </a:stretch>
        </p:blipFill>
        <p:spPr>
          <a:xfrm>
            <a:off x="317513" y="1305300"/>
            <a:ext cx="8105775" cy="1162050"/>
          </a:xfrm>
          <a:prstGeom prst="rect">
            <a:avLst/>
          </a:prstGeom>
          <a:noFill/>
          <a:ln>
            <a:noFill/>
          </a:ln>
        </p:spPr>
      </p:pic>
      <p:pic>
        <p:nvPicPr>
          <p:cNvPr id="637" name="Google Shape;637;p63"/>
          <p:cNvPicPr preferRelativeResize="0"/>
          <p:nvPr/>
        </p:nvPicPr>
        <p:blipFill>
          <a:blip r:embed="rId4">
            <a:alphaModFix/>
          </a:blip>
          <a:stretch>
            <a:fillRect/>
          </a:stretch>
        </p:blipFill>
        <p:spPr>
          <a:xfrm>
            <a:off x="353975" y="3563625"/>
            <a:ext cx="8105775" cy="1200150"/>
          </a:xfrm>
          <a:prstGeom prst="rect">
            <a:avLst/>
          </a:prstGeom>
          <a:noFill/>
          <a:ln>
            <a:noFill/>
          </a:ln>
        </p:spPr>
      </p:pic>
      <p:sp>
        <p:nvSpPr>
          <p:cNvPr id="638" name="Google Shape;638;p63"/>
          <p:cNvSpPr txBox="1"/>
          <p:nvPr/>
        </p:nvSpPr>
        <p:spPr>
          <a:xfrm>
            <a:off x="427150" y="142375"/>
            <a:ext cx="29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639" name="Google Shape;639;p63"/>
          <p:cNvSpPr txBox="1"/>
          <p:nvPr/>
        </p:nvSpPr>
        <p:spPr>
          <a:xfrm>
            <a:off x="507225" y="124575"/>
            <a:ext cx="39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64"/>
          <p:cNvPicPr preferRelativeResize="0"/>
          <p:nvPr/>
        </p:nvPicPr>
        <p:blipFill rotWithShape="1">
          <a:blip r:embed="rId3">
            <a:alphaModFix/>
          </a:blip>
          <a:srcRect b="48226" l="26028" r="21419" t="23290"/>
          <a:stretch/>
        </p:blipFill>
        <p:spPr>
          <a:xfrm>
            <a:off x="355950" y="405775"/>
            <a:ext cx="5764726" cy="1477501"/>
          </a:xfrm>
          <a:prstGeom prst="rect">
            <a:avLst/>
          </a:prstGeom>
          <a:noFill/>
          <a:ln>
            <a:noFill/>
          </a:ln>
        </p:spPr>
      </p:pic>
      <p:pic>
        <p:nvPicPr>
          <p:cNvPr id="645" name="Google Shape;645;p64"/>
          <p:cNvPicPr preferRelativeResize="0"/>
          <p:nvPr/>
        </p:nvPicPr>
        <p:blipFill rotWithShape="1">
          <a:blip r:embed="rId4">
            <a:alphaModFix/>
          </a:blip>
          <a:srcRect b="12281" l="24956" r="21128" t="18133"/>
          <a:stretch/>
        </p:blipFill>
        <p:spPr>
          <a:xfrm>
            <a:off x="408625" y="2220850"/>
            <a:ext cx="4672701" cy="2860474"/>
          </a:xfrm>
          <a:prstGeom prst="rect">
            <a:avLst/>
          </a:prstGeom>
          <a:noFill/>
          <a:ln>
            <a:noFill/>
          </a:ln>
        </p:spPr>
      </p:pic>
      <p:pic>
        <p:nvPicPr>
          <p:cNvPr id="646" name="Google Shape;646;p64"/>
          <p:cNvPicPr preferRelativeResize="0"/>
          <p:nvPr/>
        </p:nvPicPr>
        <p:blipFill rotWithShape="1">
          <a:blip r:embed="rId5">
            <a:alphaModFix/>
          </a:blip>
          <a:srcRect b="15712" l="23832" r="20379" t="22840"/>
          <a:stretch/>
        </p:blipFill>
        <p:spPr>
          <a:xfrm>
            <a:off x="5338925" y="2176775"/>
            <a:ext cx="3588900" cy="2860474"/>
          </a:xfrm>
          <a:prstGeom prst="rect">
            <a:avLst/>
          </a:prstGeom>
          <a:noFill/>
          <a:ln>
            <a:noFill/>
          </a:ln>
        </p:spPr>
      </p:pic>
      <p:sp>
        <p:nvSpPr>
          <p:cNvPr id="647" name="Google Shape;647;p64"/>
          <p:cNvSpPr txBox="1"/>
          <p:nvPr/>
        </p:nvSpPr>
        <p:spPr>
          <a:xfrm>
            <a:off x="6413825" y="230975"/>
            <a:ext cx="251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After removing outliers, most of the rows that will have accurate data got deleted. Also, much correlation was found between target and other variables </a:t>
            </a:r>
            <a:endParaRPr>
              <a:latin typeface="Nunito"/>
              <a:ea typeface="Nunito"/>
              <a:cs typeface="Nunito"/>
              <a:sym typeface="Nunito"/>
            </a:endParaRPr>
          </a:p>
        </p:txBody>
      </p:sp>
      <p:sp>
        <p:nvSpPr>
          <p:cNvPr id="648" name="Google Shape;648;p64"/>
          <p:cNvSpPr txBox="1"/>
          <p:nvPr/>
        </p:nvSpPr>
        <p:spPr>
          <a:xfrm>
            <a:off x="427150" y="115675"/>
            <a:ext cx="187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OUTLIERS:</a:t>
            </a:r>
            <a:endParaRPr>
              <a:latin typeface="Nunito"/>
              <a:ea typeface="Nunito"/>
              <a:cs typeface="Nunito"/>
              <a:sym typeface="Nuni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65"/>
          <p:cNvPicPr preferRelativeResize="0"/>
          <p:nvPr/>
        </p:nvPicPr>
        <p:blipFill rotWithShape="1">
          <a:blip r:embed="rId3">
            <a:alphaModFix/>
          </a:blip>
          <a:srcRect b="17340" l="25802" r="40063" t="33495"/>
          <a:stretch/>
        </p:blipFill>
        <p:spPr>
          <a:xfrm>
            <a:off x="152400" y="152400"/>
            <a:ext cx="2028825" cy="1828800"/>
          </a:xfrm>
          <a:prstGeom prst="rect">
            <a:avLst/>
          </a:prstGeom>
          <a:noFill/>
          <a:ln>
            <a:noFill/>
          </a:ln>
        </p:spPr>
      </p:pic>
      <p:pic>
        <p:nvPicPr>
          <p:cNvPr id="654" name="Google Shape;654;p65"/>
          <p:cNvPicPr preferRelativeResize="0"/>
          <p:nvPr/>
        </p:nvPicPr>
        <p:blipFill rotWithShape="1">
          <a:blip r:embed="rId4">
            <a:alphaModFix/>
          </a:blip>
          <a:srcRect b="0" l="25925" r="0" t="26863"/>
          <a:stretch/>
        </p:blipFill>
        <p:spPr>
          <a:xfrm>
            <a:off x="4059725" y="1270325"/>
            <a:ext cx="4931876" cy="3043299"/>
          </a:xfrm>
          <a:prstGeom prst="rect">
            <a:avLst/>
          </a:prstGeom>
          <a:noFill/>
          <a:ln>
            <a:noFill/>
          </a:ln>
        </p:spPr>
      </p:pic>
      <p:pic>
        <p:nvPicPr>
          <p:cNvPr id="655" name="Google Shape;655;p65"/>
          <p:cNvPicPr preferRelativeResize="0"/>
          <p:nvPr/>
        </p:nvPicPr>
        <p:blipFill rotWithShape="1">
          <a:blip r:embed="rId5">
            <a:alphaModFix/>
          </a:blip>
          <a:srcRect b="31175" l="13448" r="11085" t="36648"/>
          <a:stretch/>
        </p:blipFill>
        <p:spPr>
          <a:xfrm>
            <a:off x="657375" y="2993700"/>
            <a:ext cx="2833802" cy="7551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66"/>
          <p:cNvPicPr preferRelativeResize="0"/>
          <p:nvPr/>
        </p:nvPicPr>
        <p:blipFill rotWithShape="1">
          <a:blip r:embed="rId3">
            <a:alphaModFix/>
          </a:blip>
          <a:srcRect b="0" l="24653" r="16829" t="22552"/>
          <a:stretch/>
        </p:blipFill>
        <p:spPr>
          <a:xfrm>
            <a:off x="2060950" y="1243675"/>
            <a:ext cx="4530550" cy="3747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Nunito"/>
                <a:ea typeface="Nunito"/>
                <a:cs typeface="Nunito"/>
                <a:sym typeface="Nunito"/>
              </a:rPr>
              <a:t>Hypothesis</a:t>
            </a:r>
            <a:endParaRPr>
              <a:latin typeface="Nunito"/>
              <a:ea typeface="Nunito"/>
              <a:cs typeface="Nunito"/>
              <a:sym typeface="Nunito"/>
            </a:endParaRPr>
          </a:p>
        </p:txBody>
      </p:sp>
      <p:sp>
        <p:nvSpPr>
          <p:cNvPr id="308" name="Google Shape;308;p18"/>
          <p:cNvSpPr txBox="1"/>
          <p:nvPr>
            <p:ph idx="1" type="body"/>
          </p:nvPr>
        </p:nvSpPr>
        <p:spPr>
          <a:xfrm>
            <a:off x="1303800" y="1338875"/>
            <a:ext cx="7030500" cy="34254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852"/>
              <a:buNone/>
            </a:pPr>
            <a:r>
              <a:rPr b="1" lang="en" sz="1200">
                <a:solidFill>
                  <a:srgbClr val="000000"/>
                </a:solidFill>
              </a:rPr>
              <a:t>Null hypothesis:</a:t>
            </a:r>
            <a:r>
              <a:rPr lang="en" sz="1200">
                <a:solidFill>
                  <a:srgbClr val="000000"/>
                </a:solidFill>
              </a:rPr>
              <a:t> </a:t>
            </a:r>
            <a:endParaRPr sz="1200">
              <a:solidFill>
                <a:srgbClr val="000000"/>
              </a:solidFill>
            </a:endParaRPr>
          </a:p>
          <a:p>
            <a:pPr indent="-304800" lvl="0" marL="457200" rtl="0" algn="l">
              <a:lnSpc>
                <a:spcPct val="105000"/>
              </a:lnSpc>
              <a:spcBef>
                <a:spcPts val="1200"/>
              </a:spcBef>
              <a:spcAft>
                <a:spcPts val="0"/>
              </a:spcAft>
              <a:buClr>
                <a:srgbClr val="000000"/>
              </a:buClr>
              <a:buSzPts val="1200"/>
              <a:buChar char="●"/>
            </a:pPr>
            <a:r>
              <a:rPr lang="en" sz="1200">
                <a:solidFill>
                  <a:srgbClr val="000000"/>
                </a:solidFill>
              </a:rPr>
              <a:t>Food deserts are not more prevalent in  areas that contain higher populations of minorities. </a:t>
            </a:r>
            <a:endParaRPr sz="1200">
              <a:solidFill>
                <a:srgbClr val="000000"/>
              </a:solidFill>
            </a:endParaRPr>
          </a:p>
          <a:p>
            <a:pPr indent="-304800" lvl="0" marL="457200" rtl="0" algn="l">
              <a:lnSpc>
                <a:spcPct val="105000"/>
              </a:lnSpc>
              <a:spcBef>
                <a:spcPts val="0"/>
              </a:spcBef>
              <a:spcAft>
                <a:spcPts val="0"/>
              </a:spcAft>
              <a:buClr>
                <a:srgbClr val="000000"/>
              </a:buClr>
              <a:buSzPts val="1200"/>
              <a:buChar char="●"/>
            </a:pPr>
            <a:r>
              <a:rPr lang="en" sz="1200">
                <a:solidFill>
                  <a:srgbClr val="000000"/>
                </a:solidFill>
              </a:rPr>
              <a:t>Food deserts do not contribute to increased percentages of diabetes, </a:t>
            </a:r>
            <a:r>
              <a:rPr lang="en" sz="1200">
                <a:solidFill>
                  <a:srgbClr val="000000"/>
                </a:solidFill>
              </a:rPr>
              <a:t>high-cholesterol, obesity</a:t>
            </a:r>
            <a:r>
              <a:rPr lang="en" sz="1200">
                <a:solidFill>
                  <a:srgbClr val="000000"/>
                </a:solidFill>
              </a:rPr>
              <a:t> or cardiovascular diseases. </a:t>
            </a:r>
            <a:endParaRPr sz="1200">
              <a:solidFill>
                <a:srgbClr val="000000"/>
              </a:solidFill>
            </a:endParaRPr>
          </a:p>
          <a:p>
            <a:pPr indent="-304800" lvl="0" marL="457200" rtl="0" algn="l">
              <a:lnSpc>
                <a:spcPct val="105000"/>
              </a:lnSpc>
              <a:spcBef>
                <a:spcPts val="0"/>
              </a:spcBef>
              <a:spcAft>
                <a:spcPts val="0"/>
              </a:spcAft>
              <a:buClr>
                <a:srgbClr val="000000"/>
              </a:buClr>
              <a:buSzPts val="1200"/>
              <a:buChar char="●"/>
            </a:pPr>
            <a:r>
              <a:rPr lang="en" sz="1200">
                <a:solidFill>
                  <a:srgbClr val="000000"/>
                </a:solidFill>
              </a:rPr>
              <a:t>Not having a</a:t>
            </a:r>
            <a:r>
              <a:rPr lang="en" sz="1200">
                <a:solidFill>
                  <a:srgbClr val="000000"/>
                </a:solidFill>
              </a:rPr>
              <a:t> vehicle and living in a food desert does not increase risk of becoming unhealthy.</a:t>
            </a:r>
            <a:endParaRPr sz="1200">
              <a:solidFill>
                <a:srgbClr val="000000"/>
              </a:solidFill>
            </a:endParaRPr>
          </a:p>
          <a:p>
            <a:pPr indent="-304800" lvl="0" marL="457200" rtl="0" algn="l">
              <a:lnSpc>
                <a:spcPct val="105000"/>
              </a:lnSpc>
              <a:spcBef>
                <a:spcPts val="0"/>
              </a:spcBef>
              <a:spcAft>
                <a:spcPts val="0"/>
              </a:spcAft>
              <a:buClr>
                <a:srgbClr val="000000"/>
              </a:buClr>
              <a:buSzPts val="1200"/>
              <a:buChar char="●"/>
            </a:pPr>
            <a:r>
              <a:rPr lang="en" sz="1200">
                <a:solidFill>
                  <a:srgbClr val="000000"/>
                </a:solidFill>
              </a:rPr>
              <a:t>People that live in low-income communities do not have a greater chance of living in a food desert.</a:t>
            </a:r>
            <a:endParaRPr sz="1200">
              <a:solidFill>
                <a:srgbClr val="000000"/>
              </a:solidFill>
            </a:endParaRPr>
          </a:p>
          <a:p>
            <a:pPr indent="0" lvl="0" marL="0" rtl="0" algn="l">
              <a:lnSpc>
                <a:spcPct val="105000"/>
              </a:lnSpc>
              <a:spcBef>
                <a:spcPts val="1200"/>
              </a:spcBef>
              <a:spcAft>
                <a:spcPts val="0"/>
              </a:spcAft>
              <a:buSzPts val="852"/>
              <a:buNone/>
            </a:pPr>
            <a:r>
              <a:rPr b="1" lang="en" sz="1200">
                <a:solidFill>
                  <a:srgbClr val="000000"/>
                </a:solidFill>
              </a:rPr>
              <a:t>Alternative hypothesis:</a:t>
            </a:r>
            <a:r>
              <a:rPr lang="en" sz="1200">
                <a:solidFill>
                  <a:srgbClr val="000000"/>
                </a:solidFill>
              </a:rPr>
              <a:t> </a:t>
            </a:r>
            <a:endParaRPr sz="1200">
              <a:solidFill>
                <a:srgbClr val="000000"/>
              </a:solidFill>
            </a:endParaRPr>
          </a:p>
          <a:p>
            <a:pPr indent="-304800" lvl="0" marL="457200" rtl="0" algn="l">
              <a:lnSpc>
                <a:spcPct val="105000"/>
              </a:lnSpc>
              <a:spcBef>
                <a:spcPts val="1200"/>
              </a:spcBef>
              <a:spcAft>
                <a:spcPts val="0"/>
              </a:spcAft>
              <a:buClr>
                <a:srgbClr val="000000"/>
              </a:buClr>
              <a:buSzPts val="1200"/>
              <a:buChar char="●"/>
            </a:pPr>
            <a:r>
              <a:rPr lang="en" sz="1200">
                <a:solidFill>
                  <a:srgbClr val="000000"/>
                </a:solidFill>
              </a:rPr>
              <a:t>Food deserts are more prevalent in that contain higher populations of minorities. </a:t>
            </a:r>
            <a:endParaRPr sz="1200">
              <a:solidFill>
                <a:srgbClr val="000000"/>
              </a:solidFill>
            </a:endParaRPr>
          </a:p>
          <a:p>
            <a:pPr indent="-304800" lvl="0" marL="457200" rtl="0" algn="l">
              <a:lnSpc>
                <a:spcPct val="105000"/>
              </a:lnSpc>
              <a:spcBef>
                <a:spcPts val="0"/>
              </a:spcBef>
              <a:spcAft>
                <a:spcPts val="0"/>
              </a:spcAft>
              <a:buClr>
                <a:srgbClr val="000000"/>
              </a:buClr>
              <a:buSzPts val="1200"/>
              <a:buChar char="●"/>
            </a:pPr>
            <a:r>
              <a:rPr lang="en" sz="1200">
                <a:solidFill>
                  <a:srgbClr val="000000"/>
                </a:solidFill>
              </a:rPr>
              <a:t>Food deserts contribute to increased percentages of diabetes, high-cholesterol, obesity or cardiovascular diseases. </a:t>
            </a:r>
            <a:endParaRPr sz="1200">
              <a:solidFill>
                <a:srgbClr val="000000"/>
              </a:solidFill>
            </a:endParaRPr>
          </a:p>
          <a:p>
            <a:pPr indent="-304800" lvl="0" marL="457200" rtl="0" algn="l">
              <a:lnSpc>
                <a:spcPct val="105000"/>
              </a:lnSpc>
              <a:spcBef>
                <a:spcPts val="0"/>
              </a:spcBef>
              <a:spcAft>
                <a:spcPts val="0"/>
              </a:spcAft>
              <a:buClr>
                <a:srgbClr val="000000"/>
              </a:buClr>
              <a:buSzPts val="1200"/>
              <a:buChar char="●"/>
            </a:pPr>
            <a:r>
              <a:rPr lang="en" sz="1200">
                <a:solidFill>
                  <a:srgbClr val="000000"/>
                </a:solidFill>
              </a:rPr>
              <a:t>Not having a vehicle and living in a food desert increases risk of becoming unhealthy.</a:t>
            </a:r>
            <a:endParaRPr sz="1200">
              <a:solidFill>
                <a:srgbClr val="000000"/>
              </a:solidFill>
            </a:endParaRPr>
          </a:p>
          <a:p>
            <a:pPr indent="-304800" lvl="0" marL="457200" rtl="0" algn="l">
              <a:lnSpc>
                <a:spcPct val="105000"/>
              </a:lnSpc>
              <a:spcBef>
                <a:spcPts val="0"/>
              </a:spcBef>
              <a:spcAft>
                <a:spcPts val="0"/>
              </a:spcAft>
              <a:buClr>
                <a:srgbClr val="000000"/>
              </a:buClr>
              <a:buSzPts val="1200"/>
              <a:buChar char="●"/>
            </a:pPr>
            <a:r>
              <a:rPr lang="en" sz="1200">
                <a:solidFill>
                  <a:srgbClr val="000000"/>
                </a:solidFill>
              </a:rPr>
              <a:t>People that live in low-income communities have a greater chance of living in a food desert.</a:t>
            </a:r>
            <a:endParaRPr sz="1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Collection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Sources</a:t>
            </a:r>
            <a:endParaRPr/>
          </a:p>
        </p:txBody>
      </p:sp>
      <p:sp>
        <p:nvSpPr>
          <p:cNvPr id="319" name="Google Shape;319;p20"/>
          <p:cNvSpPr/>
          <p:nvPr/>
        </p:nvSpPr>
        <p:spPr>
          <a:xfrm>
            <a:off x="4086000" y="3665700"/>
            <a:ext cx="972000" cy="13365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SQL</a:t>
            </a:r>
            <a:endParaRPr>
              <a:latin typeface="Nunito"/>
              <a:ea typeface="Nunito"/>
              <a:cs typeface="Nunito"/>
              <a:sym typeface="Nunito"/>
            </a:endParaRPr>
          </a:p>
        </p:txBody>
      </p:sp>
      <p:sp>
        <p:nvSpPr>
          <p:cNvPr id="320" name="Google Shape;320;p20"/>
          <p:cNvSpPr/>
          <p:nvPr/>
        </p:nvSpPr>
        <p:spPr>
          <a:xfrm>
            <a:off x="3377250" y="1458000"/>
            <a:ext cx="2389500" cy="17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2"/>
                </a:solidFill>
                <a:latin typeface="Nunito"/>
                <a:ea typeface="Nunito"/>
                <a:cs typeface="Nunito"/>
                <a:sym typeface="Nunito"/>
              </a:rPr>
              <a:t>Food Desert Data</a:t>
            </a:r>
            <a:endParaRPr b="1" sz="11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rPr b="1" lang="en" sz="1100">
                <a:solidFill>
                  <a:schemeClr val="dk2"/>
                </a:solidFill>
                <a:latin typeface="Nunito"/>
                <a:ea typeface="Nunito"/>
                <a:cs typeface="Nunito"/>
                <a:sym typeface="Nunito"/>
              </a:rPr>
              <a:t>Source: </a:t>
            </a:r>
            <a:r>
              <a:rPr lang="en" sz="1100">
                <a:solidFill>
                  <a:srgbClr val="1B1B1B"/>
                </a:solidFill>
                <a:uFill>
                  <a:noFill/>
                </a:uFill>
                <a:latin typeface="Nunito"/>
                <a:ea typeface="Nunito"/>
                <a:cs typeface="Nunito"/>
                <a:sym typeface="Nunito"/>
                <a:hlinkClick r:id="rId3">
                  <a:extLst>
                    <a:ext uri="{A12FA001-AC4F-418D-AE19-62706E023703}">
                      <ahyp:hlinkClr val="tx"/>
                    </a:ext>
                  </a:extLst>
                </a:hlinkClick>
              </a:rPr>
              <a:t>U.S. DEPARTMENT OF AGRICULTURE</a:t>
            </a:r>
            <a:r>
              <a:rPr lang="en" sz="1100">
                <a:solidFill>
                  <a:schemeClr val="dk2"/>
                </a:solidFill>
                <a:latin typeface="Nunito"/>
                <a:ea typeface="Nunito"/>
                <a:cs typeface="Nunito"/>
                <a:sym typeface="Nunito"/>
              </a:rPr>
              <a:t> </a:t>
            </a:r>
            <a:r>
              <a:rPr lang="en" sz="1100">
                <a:solidFill>
                  <a:srgbClr val="1B1B1B"/>
                </a:solidFill>
                <a:uFill>
                  <a:noFill/>
                </a:uFill>
                <a:latin typeface="Nunito"/>
                <a:ea typeface="Nunito"/>
                <a:cs typeface="Nunito"/>
                <a:sym typeface="Nunito"/>
                <a:hlinkClick r:id="rId4">
                  <a:extLst>
                    <a:ext uri="{A12FA001-AC4F-418D-AE19-62706E023703}">
                      <ahyp:hlinkClr val="tx"/>
                    </a:ext>
                  </a:extLst>
                </a:hlinkClick>
              </a:rPr>
              <a:t>Economic Research Service</a:t>
            </a:r>
            <a:endParaRPr sz="11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rPr b="1" lang="en" sz="1100">
                <a:solidFill>
                  <a:schemeClr val="dk2"/>
                </a:solidFill>
                <a:latin typeface="Nunito"/>
                <a:ea typeface="Nunito"/>
                <a:cs typeface="Nunito"/>
                <a:sym typeface="Nunito"/>
              </a:rPr>
              <a:t>Table:</a:t>
            </a:r>
            <a:r>
              <a:rPr lang="en" sz="1100">
                <a:solidFill>
                  <a:schemeClr val="dk2"/>
                </a:solidFill>
                <a:latin typeface="Nunito"/>
                <a:ea typeface="Nunito"/>
                <a:cs typeface="Nunito"/>
                <a:sym typeface="Nunito"/>
              </a:rPr>
              <a:t> </a:t>
            </a:r>
            <a:r>
              <a:rPr lang="en" sz="1100">
                <a:latin typeface="Nunito"/>
                <a:ea typeface="Nunito"/>
                <a:cs typeface="Nunito"/>
                <a:sym typeface="Nunito"/>
              </a:rPr>
              <a:t>Food Access Research Atlas (2019)</a:t>
            </a:r>
            <a:endParaRPr sz="11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t/>
            </a:r>
            <a:endParaRPr b="1" sz="10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t/>
            </a:r>
            <a:endParaRPr b="1" sz="1000">
              <a:solidFill>
                <a:schemeClr val="dk2"/>
              </a:solidFill>
              <a:latin typeface="Nunito"/>
              <a:ea typeface="Nunito"/>
              <a:cs typeface="Nunito"/>
              <a:sym typeface="Nunito"/>
            </a:endParaRPr>
          </a:p>
        </p:txBody>
      </p:sp>
      <p:sp>
        <p:nvSpPr>
          <p:cNvPr id="321" name="Google Shape;321;p20"/>
          <p:cNvSpPr/>
          <p:nvPr/>
        </p:nvSpPr>
        <p:spPr>
          <a:xfrm>
            <a:off x="558000" y="1458000"/>
            <a:ext cx="2389500" cy="17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2"/>
                </a:solidFill>
                <a:latin typeface="Nunito"/>
                <a:ea typeface="Nunito"/>
                <a:cs typeface="Nunito"/>
                <a:sym typeface="Nunito"/>
              </a:rPr>
              <a:t>Health</a:t>
            </a:r>
            <a:r>
              <a:rPr b="1" lang="en" sz="1100">
                <a:solidFill>
                  <a:schemeClr val="dk2"/>
                </a:solidFill>
                <a:latin typeface="Nunito"/>
                <a:ea typeface="Nunito"/>
                <a:cs typeface="Nunito"/>
                <a:sym typeface="Nunito"/>
              </a:rPr>
              <a:t> Data</a:t>
            </a:r>
            <a:endParaRPr b="1" sz="11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rPr b="1" lang="en" sz="1100">
                <a:solidFill>
                  <a:schemeClr val="dk2"/>
                </a:solidFill>
                <a:latin typeface="Nunito"/>
                <a:ea typeface="Nunito"/>
                <a:cs typeface="Nunito"/>
                <a:sym typeface="Nunito"/>
              </a:rPr>
              <a:t>Source: </a:t>
            </a:r>
            <a:r>
              <a:rPr lang="en" sz="1100">
                <a:latin typeface="Nunito"/>
                <a:ea typeface="Nunito"/>
                <a:cs typeface="Nunito"/>
                <a:sym typeface="Nunito"/>
              </a:rPr>
              <a:t>Center of Disease Control and Prevention</a:t>
            </a:r>
            <a:r>
              <a:rPr b="1" lang="en" sz="1100">
                <a:solidFill>
                  <a:schemeClr val="dk2"/>
                </a:solidFill>
                <a:latin typeface="Nunito"/>
                <a:ea typeface="Nunito"/>
                <a:cs typeface="Nunito"/>
                <a:sym typeface="Nunito"/>
              </a:rPr>
              <a:t> </a:t>
            </a:r>
            <a:endParaRPr sz="11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rPr b="1" lang="en" sz="1100">
                <a:solidFill>
                  <a:schemeClr val="dk2"/>
                </a:solidFill>
                <a:latin typeface="Nunito"/>
                <a:ea typeface="Nunito"/>
                <a:cs typeface="Nunito"/>
                <a:sym typeface="Nunito"/>
              </a:rPr>
              <a:t>Tables:</a:t>
            </a:r>
            <a:r>
              <a:rPr lang="en" sz="1100">
                <a:solidFill>
                  <a:schemeClr val="dk2"/>
                </a:solidFill>
                <a:latin typeface="Nunito"/>
                <a:ea typeface="Nunito"/>
                <a:cs typeface="Nunito"/>
                <a:sym typeface="Nunito"/>
              </a:rPr>
              <a:t> </a:t>
            </a:r>
            <a:r>
              <a:rPr lang="en" sz="1100">
                <a:latin typeface="Nunito"/>
                <a:ea typeface="Nunito"/>
                <a:cs typeface="Nunito"/>
                <a:sym typeface="Nunito"/>
              </a:rPr>
              <a:t>Obesity, Diabetes, High Cholesterol, Cardiovascular Disease Death Rate (2017-2019)</a:t>
            </a:r>
            <a:endParaRPr sz="11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t/>
            </a:r>
            <a:endParaRPr b="1" sz="10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t/>
            </a:r>
            <a:endParaRPr b="1" sz="1000">
              <a:solidFill>
                <a:schemeClr val="dk2"/>
              </a:solidFill>
              <a:latin typeface="Nunito"/>
              <a:ea typeface="Nunito"/>
              <a:cs typeface="Nunito"/>
              <a:sym typeface="Nunito"/>
            </a:endParaRPr>
          </a:p>
        </p:txBody>
      </p:sp>
      <p:sp>
        <p:nvSpPr>
          <p:cNvPr id="322" name="Google Shape;322;p20"/>
          <p:cNvSpPr/>
          <p:nvPr/>
        </p:nvSpPr>
        <p:spPr>
          <a:xfrm>
            <a:off x="6196500" y="1458000"/>
            <a:ext cx="2389500" cy="170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2"/>
                </a:solidFill>
                <a:latin typeface="Nunito"/>
                <a:ea typeface="Nunito"/>
                <a:cs typeface="Nunito"/>
                <a:sym typeface="Nunito"/>
              </a:rPr>
              <a:t>Socio-Economic Data</a:t>
            </a:r>
            <a:endParaRPr b="1" sz="11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rPr b="1" lang="en" sz="1100">
                <a:solidFill>
                  <a:schemeClr val="dk2"/>
                </a:solidFill>
                <a:latin typeface="Nunito"/>
                <a:ea typeface="Nunito"/>
                <a:cs typeface="Nunito"/>
                <a:sym typeface="Nunito"/>
              </a:rPr>
              <a:t>Source: </a:t>
            </a:r>
            <a:r>
              <a:rPr lang="en" sz="1100">
                <a:latin typeface="Nunito"/>
                <a:ea typeface="Nunito"/>
                <a:cs typeface="Nunito"/>
                <a:sym typeface="Nunito"/>
              </a:rPr>
              <a:t>United States Census Bureau</a:t>
            </a:r>
            <a:endParaRPr sz="11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rPr b="1" lang="en" sz="1100">
                <a:solidFill>
                  <a:schemeClr val="dk2"/>
                </a:solidFill>
                <a:latin typeface="Nunito"/>
                <a:ea typeface="Nunito"/>
                <a:cs typeface="Nunito"/>
                <a:sym typeface="Nunito"/>
              </a:rPr>
              <a:t>Tables:</a:t>
            </a:r>
            <a:r>
              <a:rPr lang="en" sz="1100">
                <a:solidFill>
                  <a:schemeClr val="dk2"/>
                </a:solidFill>
                <a:latin typeface="Nunito"/>
                <a:ea typeface="Nunito"/>
                <a:cs typeface="Nunito"/>
                <a:sym typeface="Nunito"/>
              </a:rPr>
              <a:t> </a:t>
            </a:r>
            <a:r>
              <a:rPr lang="en" sz="1100">
                <a:solidFill>
                  <a:srgbClr val="1B1B1B"/>
                </a:solidFill>
                <a:latin typeface="Nunito"/>
                <a:ea typeface="Nunito"/>
                <a:cs typeface="Nunito"/>
                <a:sym typeface="Nunito"/>
              </a:rPr>
              <a:t>Social and Economic Supplements, Educational Attainment </a:t>
            </a:r>
            <a:r>
              <a:rPr lang="en" sz="1100">
                <a:latin typeface="Nunito"/>
                <a:ea typeface="Nunito"/>
                <a:cs typeface="Nunito"/>
                <a:sym typeface="Nunito"/>
              </a:rPr>
              <a:t>(2020-2021)</a:t>
            </a:r>
            <a:endParaRPr b="1" sz="1100">
              <a:solidFill>
                <a:schemeClr val="dk2"/>
              </a:solidFill>
              <a:latin typeface="Nunito"/>
              <a:ea typeface="Nunito"/>
              <a:cs typeface="Nunito"/>
              <a:sym typeface="Nunito"/>
            </a:endParaRPr>
          </a:p>
          <a:p>
            <a:pPr indent="0" lvl="0" marL="0" rtl="0" algn="ctr">
              <a:lnSpc>
                <a:spcPct val="115000"/>
              </a:lnSpc>
              <a:spcBef>
                <a:spcPts val="0"/>
              </a:spcBef>
              <a:spcAft>
                <a:spcPts val="0"/>
              </a:spcAft>
              <a:buNone/>
            </a:pPr>
            <a:r>
              <a:t/>
            </a:r>
            <a:endParaRPr b="1" sz="1000">
              <a:solidFill>
                <a:schemeClr val="dk2"/>
              </a:solidFill>
              <a:latin typeface="Nunito"/>
              <a:ea typeface="Nunito"/>
              <a:cs typeface="Nunito"/>
              <a:sym typeface="Nunito"/>
            </a:endParaRPr>
          </a:p>
        </p:txBody>
      </p:sp>
      <p:sp>
        <p:nvSpPr>
          <p:cNvPr id="323" name="Google Shape;323;p20"/>
          <p:cNvSpPr/>
          <p:nvPr/>
        </p:nvSpPr>
        <p:spPr>
          <a:xfrm>
            <a:off x="4443563" y="3267000"/>
            <a:ext cx="256500" cy="2907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rot="3297185">
            <a:off x="6196480" y="3266911"/>
            <a:ext cx="256510" cy="290795"/>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rot="-3320580">
            <a:off x="2691015" y="3267072"/>
            <a:ext cx="256391" cy="290677"/>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21"/>
          <p:cNvPicPr preferRelativeResize="0"/>
          <p:nvPr/>
        </p:nvPicPr>
        <p:blipFill>
          <a:blip r:embed="rId3">
            <a:alphaModFix/>
          </a:blip>
          <a:stretch>
            <a:fillRect/>
          </a:stretch>
        </p:blipFill>
        <p:spPr>
          <a:xfrm>
            <a:off x="0" y="380994"/>
            <a:ext cx="9144000" cy="43481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